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44" r:id="rId2"/>
    <p:sldId id="257" r:id="rId3"/>
    <p:sldId id="290" r:id="rId4"/>
    <p:sldId id="463" r:id="rId5"/>
    <p:sldId id="446" r:id="rId6"/>
    <p:sldId id="360" r:id="rId7"/>
    <p:sldId id="449" r:id="rId8"/>
    <p:sldId id="396" r:id="rId9"/>
    <p:sldId id="304" r:id="rId10"/>
    <p:sldId id="445" r:id="rId11"/>
    <p:sldId id="453" r:id="rId12"/>
    <p:sldId id="307" r:id="rId13"/>
    <p:sldId id="464" r:id="rId14"/>
    <p:sldId id="454" r:id="rId15"/>
    <p:sldId id="451" r:id="rId16"/>
    <p:sldId id="359" r:id="rId17"/>
    <p:sldId id="266" r:id="rId18"/>
    <p:sldId id="267" r:id="rId19"/>
    <p:sldId id="313" r:id="rId20"/>
    <p:sldId id="320" r:id="rId21"/>
    <p:sldId id="459" r:id="rId22"/>
    <p:sldId id="458" r:id="rId23"/>
    <p:sldId id="469" r:id="rId24"/>
    <p:sldId id="470" r:id="rId25"/>
    <p:sldId id="471" r:id="rId26"/>
    <p:sldId id="331" r:id="rId27"/>
    <p:sldId id="340" r:id="rId28"/>
    <p:sldId id="343" r:id="rId29"/>
    <p:sldId id="405" r:id="rId30"/>
    <p:sldId id="402" r:id="rId31"/>
    <p:sldId id="403" r:id="rId32"/>
    <p:sldId id="404" r:id="rId33"/>
    <p:sldId id="336" r:id="rId34"/>
    <p:sldId id="425" r:id="rId35"/>
    <p:sldId id="339" r:id="rId36"/>
    <p:sldId id="338" r:id="rId37"/>
    <p:sldId id="328" r:id="rId38"/>
    <p:sldId id="291" r:id="rId39"/>
    <p:sldId id="457" r:id="rId40"/>
    <p:sldId id="363" r:id="rId41"/>
    <p:sldId id="364" r:id="rId42"/>
    <p:sldId id="365" r:id="rId43"/>
    <p:sldId id="452" r:id="rId44"/>
    <p:sldId id="327" r:id="rId45"/>
    <p:sldId id="367" r:id="rId46"/>
    <p:sldId id="371" r:id="rId47"/>
    <p:sldId id="421" r:id="rId48"/>
    <p:sldId id="422" r:id="rId49"/>
    <p:sldId id="423" r:id="rId50"/>
    <p:sldId id="389" r:id="rId51"/>
    <p:sldId id="390" r:id="rId52"/>
    <p:sldId id="443" r:id="rId53"/>
    <p:sldId id="455" r:id="rId54"/>
    <p:sldId id="472" r:id="rId55"/>
    <p:sldId id="350" r:id="rId56"/>
    <p:sldId id="435" r:id="rId57"/>
    <p:sldId id="411" r:id="rId58"/>
    <p:sldId id="424" r:id="rId59"/>
    <p:sldId id="409" r:id="rId60"/>
    <p:sldId id="436" r:id="rId61"/>
    <p:sldId id="437" r:id="rId62"/>
    <p:sldId id="438" r:id="rId63"/>
    <p:sldId id="439" r:id="rId64"/>
    <p:sldId id="440" r:id="rId65"/>
    <p:sldId id="441" r:id="rId66"/>
    <p:sldId id="428" r:id="rId67"/>
    <p:sldId id="430" r:id="rId68"/>
    <p:sldId id="431" r:id="rId69"/>
    <p:sldId id="432" r:id="rId70"/>
    <p:sldId id="433" r:id="rId71"/>
    <p:sldId id="434" r:id="rId72"/>
    <p:sldId id="429" r:id="rId73"/>
    <p:sldId id="442" r:id="rId74"/>
    <p:sldId id="427" r:id="rId7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6666FF"/>
    <a:srgbClr val="FF6600"/>
    <a:srgbClr val="FF9933"/>
    <a:srgbClr val="D3F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p:normalViewPr>
  <p:slideViewPr>
    <p:cSldViewPr>
      <p:cViewPr varScale="1">
        <p:scale>
          <a:sx n="84" d="100"/>
          <a:sy n="84" d="100"/>
        </p:scale>
        <p:origin x="394" y="82"/>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1910"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Demenzformen</a:t>
            </a:r>
          </a:p>
        </c:rich>
      </c:tx>
      <c:layout>
        <c:manualLayout>
          <c:xMode val="edge"/>
          <c:yMode val="edge"/>
          <c:x val="0.35591617669444758"/>
          <c:y val="0.10479886446619474"/>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de-DE"/>
        </a:p>
      </c:txPr>
    </c:title>
    <c:autoTitleDeleted val="0"/>
    <c:plotArea>
      <c:layout>
        <c:manualLayout>
          <c:layoutTarget val="inner"/>
          <c:xMode val="edge"/>
          <c:yMode val="edge"/>
          <c:x val="0.20886495090891416"/>
          <c:y val="0.16923502847548288"/>
          <c:w val="0.54753206225977091"/>
          <c:h val="0.72474182646589025"/>
        </c:manualLayout>
      </c:layout>
      <c:pieChart>
        <c:varyColors val="1"/>
        <c:ser>
          <c:idx val="0"/>
          <c:order val="0"/>
          <c:tx>
            <c:strRef>
              <c:f>Tabelle1!$B$1</c:f>
              <c:strCache>
                <c:ptCount val="1"/>
                <c:pt idx="0">
                  <c:v>Verkauf</c:v>
                </c:pt>
              </c:strCache>
            </c:strRef>
          </c:tx>
          <c:dPt>
            <c:idx val="0"/>
            <c:bubble3D val="0"/>
            <c:spPr>
              <a:solidFill>
                <a:srgbClr val="00B0F0"/>
              </a:solidFill>
              <a:ln>
                <a:solidFill>
                  <a:schemeClr val="bg1"/>
                </a:solidFill>
              </a:ln>
              <a:effectLst>
                <a:outerShdw blurRad="40000" dist="23000" dir="5400000" rotWithShape="0">
                  <a:srgbClr val="000000">
                    <a:alpha val="35000"/>
                  </a:srgbClr>
                </a:outerShdw>
              </a:effectLst>
            </c:spPr>
            <c:extLst>
              <c:ext xmlns:c16="http://schemas.microsoft.com/office/drawing/2014/chart" uri="{C3380CC4-5D6E-409C-BE32-E72D297353CC}">
                <c16:uniqueId val="{00000002-EBFF-49EE-B477-FAABAB6F39DD}"/>
              </c:ext>
            </c:extLst>
          </c:dPt>
          <c:dPt>
            <c:idx val="1"/>
            <c:bubble3D val="0"/>
            <c:spPr>
              <a:solidFill>
                <a:schemeClr val="accent1">
                  <a:lumMod val="40000"/>
                  <a:lumOff val="60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BFF-49EE-B477-FAABAB6F39DD}"/>
              </c:ext>
            </c:extLst>
          </c:dPt>
          <c:dPt>
            <c:idx val="2"/>
            <c:bubble3D val="0"/>
            <c:spPr>
              <a:solidFill>
                <a:srgbClr val="FF000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BFF-49EE-B477-FAABAB6F39DD}"/>
              </c:ext>
            </c:extLst>
          </c:dPt>
          <c:dPt>
            <c:idx val="3"/>
            <c:bubble3D val="0"/>
            <c:spPr>
              <a:gradFill rotWithShape="1">
                <a:gsLst>
                  <a:gs pos="0">
                    <a:schemeClr val="accent5">
                      <a:shade val="90000"/>
                      <a:shade val="51000"/>
                      <a:satMod val="130000"/>
                    </a:schemeClr>
                  </a:gs>
                  <a:gs pos="80000">
                    <a:schemeClr val="accent5">
                      <a:shade val="90000"/>
                      <a:shade val="93000"/>
                      <a:satMod val="130000"/>
                    </a:schemeClr>
                  </a:gs>
                  <a:gs pos="100000">
                    <a:schemeClr val="accent5">
                      <a:shade val="9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562F-46C8-8F33-88EB1E49477B}"/>
              </c:ext>
            </c:extLst>
          </c:dPt>
          <c:dPt>
            <c:idx val="4"/>
            <c:bubble3D val="0"/>
            <c:spPr>
              <a:gradFill rotWithShape="1">
                <a:gsLst>
                  <a:gs pos="0">
                    <a:schemeClr val="accent5">
                      <a:shade val="70000"/>
                      <a:shade val="51000"/>
                      <a:satMod val="130000"/>
                    </a:schemeClr>
                  </a:gs>
                  <a:gs pos="80000">
                    <a:schemeClr val="accent5">
                      <a:shade val="70000"/>
                      <a:shade val="93000"/>
                      <a:satMod val="130000"/>
                    </a:schemeClr>
                  </a:gs>
                  <a:gs pos="100000">
                    <a:schemeClr val="accent5">
                      <a:shade val="70000"/>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562F-46C8-8F33-88EB1E49477B}"/>
              </c:ext>
            </c:extLst>
          </c:dPt>
          <c:dPt>
            <c:idx val="5"/>
            <c:bubble3D val="0"/>
            <c:spPr>
              <a:solidFill>
                <a:srgbClr val="FF000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EBFF-49EE-B477-FAABAB6F39DD}"/>
              </c:ext>
            </c:extLst>
          </c:dPt>
          <c:dLbls>
            <c:delete val="1"/>
          </c:dLbls>
          <c:cat>
            <c:strRef>
              <c:f>Tabelle1!$A$2:$A$7</c:f>
              <c:strCache>
                <c:ptCount val="3"/>
                <c:pt idx="0">
                  <c:v>Alzheimersche Demenz 70%</c:v>
                </c:pt>
                <c:pt idx="1">
                  <c:v>Vaskuläre Demenz 20 %</c:v>
                </c:pt>
                <c:pt idx="2">
                  <c:v>Sekundäre/erworbene Demenz 10 %</c:v>
                </c:pt>
              </c:strCache>
            </c:strRef>
          </c:cat>
          <c:val>
            <c:numRef>
              <c:f>Tabelle1!$B$2:$B$7</c:f>
              <c:numCache>
                <c:formatCode>General</c:formatCode>
                <c:ptCount val="6"/>
                <c:pt idx="0">
                  <c:v>70</c:v>
                </c:pt>
                <c:pt idx="1">
                  <c:v>20</c:v>
                </c:pt>
                <c:pt idx="2">
                  <c:v>10</c:v>
                </c:pt>
              </c:numCache>
            </c:numRef>
          </c:val>
          <c:extLst>
            <c:ext xmlns:c16="http://schemas.microsoft.com/office/drawing/2014/chart" uri="{C3380CC4-5D6E-409C-BE32-E72D297353CC}">
              <c16:uniqueId val="{00000000-EBFF-49EE-B477-FAABAB6F39D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5"/>
        <c:delete val="1"/>
      </c:legendEntry>
      <c:layout>
        <c:manualLayout>
          <c:xMode val="edge"/>
          <c:yMode val="edge"/>
          <c:x val="0"/>
          <c:y val="0.91910533738353406"/>
          <c:w val="1"/>
          <c:h val="8.089466261646596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10F20-1D97-43D5-992E-5B7BBD804512}"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e-DE"/>
        </a:p>
      </dgm:t>
    </dgm:pt>
    <dgm:pt modelId="{A8F8C186-186D-47CB-BB2D-08B0C798B4C3}">
      <dgm:prSet phldrT="[Text]" custT="1">
        <dgm:style>
          <a:lnRef idx="3">
            <a:schemeClr val="lt1"/>
          </a:lnRef>
          <a:fillRef idx="1">
            <a:schemeClr val="accent1"/>
          </a:fillRef>
          <a:effectRef idx="1">
            <a:schemeClr val="accent1"/>
          </a:effectRef>
          <a:fontRef idx="minor">
            <a:schemeClr val="lt1"/>
          </a:fontRef>
        </dgm:style>
      </dgm:prSet>
      <dgm:spPr/>
      <dgm:t>
        <a:bodyPr/>
        <a:lstStyle/>
        <a:p>
          <a:r>
            <a:rPr lang="de-DE" sz="2400" b="1" dirty="0"/>
            <a:t>geistig</a:t>
          </a:r>
        </a:p>
      </dgm:t>
    </dgm:pt>
    <dgm:pt modelId="{A768859E-8EB9-472E-A3C4-BA17B4177FE7}" type="parTrans" cxnId="{1CFFCCD3-4C09-4494-BDF5-B38CABA02086}">
      <dgm:prSet/>
      <dgm:spPr/>
      <dgm:t>
        <a:bodyPr/>
        <a:lstStyle/>
        <a:p>
          <a:endParaRPr lang="de-DE"/>
        </a:p>
      </dgm:t>
    </dgm:pt>
    <dgm:pt modelId="{6BB0D510-FFD3-4026-81B2-1154C995B984}" type="sibTrans" cxnId="{1CFFCCD3-4C09-4494-BDF5-B38CABA02086}">
      <dgm:prSet/>
      <dgm:spPr/>
      <dgm:t>
        <a:bodyPr/>
        <a:lstStyle/>
        <a:p>
          <a:endParaRPr lang="de-DE"/>
        </a:p>
      </dgm:t>
    </dgm:pt>
    <dgm:pt modelId="{8F33DB3D-AFA8-445C-94B6-B31506AE5882}">
      <dgm:prSet phldrT="[Text]" custT="1">
        <dgm:style>
          <a:lnRef idx="3">
            <a:schemeClr val="lt1"/>
          </a:lnRef>
          <a:fillRef idx="1">
            <a:schemeClr val="accent2"/>
          </a:fillRef>
          <a:effectRef idx="1">
            <a:schemeClr val="accent2"/>
          </a:effectRef>
          <a:fontRef idx="minor">
            <a:schemeClr val="lt1"/>
          </a:fontRef>
        </dgm:style>
      </dgm:prSet>
      <dgm:spPr/>
      <dgm:t>
        <a:bodyPr/>
        <a:lstStyle/>
        <a:p>
          <a:r>
            <a:rPr lang="de-DE" sz="2400" b="1"/>
            <a:t>sozial</a:t>
          </a:r>
        </a:p>
      </dgm:t>
    </dgm:pt>
    <dgm:pt modelId="{05E88BE9-EB0A-4690-8F07-3968321DD47E}" type="parTrans" cxnId="{272B6234-C6A8-4902-8D41-088C88E865B9}">
      <dgm:prSet/>
      <dgm:spPr/>
      <dgm:t>
        <a:bodyPr/>
        <a:lstStyle/>
        <a:p>
          <a:endParaRPr lang="de-DE"/>
        </a:p>
      </dgm:t>
    </dgm:pt>
    <dgm:pt modelId="{2CEE1D48-7550-419F-A1F7-9189300AA945}" type="sibTrans" cxnId="{272B6234-C6A8-4902-8D41-088C88E865B9}">
      <dgm:prSet/>
      <dgm:spPr/>
      <dgm:t>
        <a:bodyPr/>
        <a:lstStyle/>
        <a:p>
          <a:endParaRPr lang="de-DE"/>
        </a:p>
      </dgm:t>
    </dgm:pt>
    <dgm:pt modelId="{21D178D0-62B7-4A7E-A404-8A05F11783F5}">
      <dgm:prSet phldrT="[Text]" custT="1">
        <dgm:style>
          <a:lnRef idx="3">
            <a:schemeClr val="lt1"/>
          </a:lnRef>
          <a:fillRef idx="1">
            <a:schemeClr val="accent6"/>
          </a:fillRef>
          <a:effectRef idx="1">
            <a:schemeClr val="accent6"/>
          </a:effectRef>
          <a:fontRef idx="minor">
            <a:schemeClr val="lt1"/>
          </a:fontRef>
        </dgm:style>
      </dgm:prSet>
      <dgm:spPr/>
      <dgm:t>
        <a:bodyPr/>
        <a:lstStyle/>
        <a:p>
          <a:r>
            <a:rPr lang="de-DE" sz="2400" b="1" dirty="0"/>
            <a:t>körperlich</a:t>
          </a:r>
        </a:p>
      </dgm:t>
    </dgm:pt>
    <dgm:pt modelId="{F17EA93B-7DCB-4350-ABEC-9273D906DDC6}" type="parTrans" cxnId="{DD4A7402-7A0E-43C3-9AB2-E8410B86D6C5}">
      <dgm:prSet/>
      <dgm:spPr/>
      <dgm:t>
        <a:bodyPr/>
        <a:lstStyle/>
        <a:p>
          <a:endParaRPr lang="de-DE"/>
        </a:p>
      </dgm:t>
    </dgm:pt>
    <dgm:pt modelId="{AAA3891C-EEB8-4B26-ADF5-CB1D0A321AC3}" type="sibTrans" cxnId="{DD4A7402-7A0E-43C3-9AB2-E8410B86D6C5}">
      <dgm:prSet/>
      <dgm:spPr/>
      <dgm:t>
        <a:bodyPr/>
        <a:lstStyle/>
        <a:p>
          <a:endParaRPr lang="de-DE"/>
        </a:p>
      </dgm:t>
    </dgm:pt>
    <dgm:pt modelId="{48D0EDF0-A7B8-4B40-93C4-C792B76471C6}">
      <dgm:prSet custT="1">
        <dgm:style>
          <a:lnRef idx="1">
            <a:schemeClr val="dk1"/>
          </a:lnRef>
          <a:fillRef idx="2">
            <a:schemeClr val="dk1"/>
          </a:fillRef>
          <a:effectRef idx="1">
            <a:schemeClr val="dk1"/>
          </a:effectRef>
          <a:fontRef idx="minor">
            <a:schemeClr val="dk1"/>
          </a:fontRef>
        </dgm:style>
      </dgm:prSet>
      <dgm:spPr/>
      <dgm:t>
        <a:bodyPr/>
        <a:lstStyle/>
        <a:p>
          <a:r>
            <a:rPr lang="de-DE" sz="2400" b="1" dirty="0">
              <a:solidFill>
                <a:schemeClr val="tx1"/>
              </a:solidFill>
            </a:rPr>
            <a:t>wer s</a:t>
          </a:r>
          <a:r>
            <a:rPr lang="de-DE" sz="2400" b="1" dirty="0"/>
            <a:t>ein Gehirn trainieren will, sollte aktiv bleiben</a:t>
          </a:r>
        </a:p>
      </dgm:t>
    </dgm:pt>
    <dgm:pt modelId="{29D81309-C9E3-453B-AB6D-EDBAA351F144}" type="parTrans" cxnId="{92266C77-ABD9-4BEB-9D16-D230E93760A2}">
      <dgm:prSet/>
      <dgm:spPr/>
      <dgm:t>
        <a:bodyPr/>
        <a:lstStyle/>
        <a:p>
          <a:endParaRPr lang="de-DE"/>
        </a:p>
      </dgm:t>
    </dgm:pt>
    <dgm:pt modelId="{0CBAC8BF-465E-4499-9AEF-0CA87F89DE61}" type="sibTrans" cxnId="{92266C77-ABD9-4BEB-9D16-D230E93760A2}">
      <dgm:prSet/>
      <dgm:spPr/>
      <dgm:t>
        <a:bodyPr/>
        <a:lstStyle/>
        <a:p>
          <a:endParaRPr lang="de-DE"/>
        </a:p>
      </dgm:t>
    </dgm:pt>
    <dgm:pt modelId="{EC207590-29E4-4ECF-8A39-63B0736C5106}" type="pres">
      <dgm:prSet presAssocID="{0E510F20-1D97-43D5-992E-5B7BBD804512}" presName="Name0" presStyleCnt="0">
        <dgm:presLayoutVars>
          <dgm:dir/>
          <dgm:resizeHandles val="exact"/>
        </dgm:presLayoutVars>
      </dgm:prSet>
      <dgm:spPr/>
      <dgm:t>
        <a:bodyPr/>
        <a:lstStyle/>
        <a:p>
          <a:endParaRPr lang="de-DE"/>
        </a:p>
      </dgm:t>
    </dgm:pt>
    <dgm:pt modelId="{F30101BD-A713-4909-A957-2FE5FF154EFF}" type="pres">
      <dgm:prSet presAssocID="{A8F8C186-186D-47CB-BB2D-08B0C798B4C3}" presName="node" presStyleLbl="node1" presStyleIdx="0" presStyleCnt="4" custRadScaleRad="100073" custRadScaleInc="22352">
        <dgm:presLayoutVars>
          <dgm:bulletEnabled val="1"/>
        </dgm:presLayoutVars>
      </dgm:prSet>
      <dgm:spPr/>
      <dgm:t>
        <a:bodyPr/>
        <a:lstStyle/>
        <a:p>
          <a:endParaRPr lang="de-DE"/>
        </a:p>
      </dgm:t>
    </dgm:pt>
    <dgm:pt modelId="{DA24CFB0-50A5-4423-803E-A26E58C30798}" type="pres">
      <dgm:prSet presAssocID="{6BB0D510-FFD3-4026-81B2-1154C995B984}" presName="sibTrans" presStyleLbl="sibTrans2D1" presStyleIdx="0" presStyleCnt="4"/>
      <dgm:spPr/>
      <dgm:t>
        <a:bodyPr/>
        <a:lstStyle/>
        <a:p>
          <a:endParaRPr lang="de-DE"/>
        </a:p>
      </dgm:t>
    </dgm:pt>
    <dgm:pt modelId="{D0042216-E68D-4AD1-867D-66B28B388124}" type="pres">
      <dgm:prSet presAssocID="{6BB0D510-FFD3-4026-81B2-1154C995B984}" presName="connectorText" presStyleLbl="sibTrans2D1" presStyleIdx="0" presStyleCnt="4"/>
      <dgm:spPr/>
      <dgm:t>
        <a:bodyPr/>
        <a:lstStyle/>
        <a:p>
          <a:endParaRPr lang="de-DE"/>
        </a:p>
      </dgm:t>
    </dgm:pt>
    <dgm:pt modelId="{7B201559-6D29-4696-8718-A0F53EFC68ED}" type="pres">
      <dgm:prSet presAssocID="{48D0EDF0-A7B8-4B40-93C4-C792B76471C6}" presName="node" presStyleLbl="node1" presStyleIdx="1" presStyleCnt="4" custScaleX="127579" custScaleY="170782" custRadScaleRad="49023" custRadScaleInc="-9922">
        <dgm:presLayoutVars>
          <dgm:bulletEnabled val="1"/>
        </dgm:presLayoutVars>
      </dgm:prSet>
      <dgm:spPr/>
      <dgm:t>
        <a:bodyPr/>
        <a:lstStyle/>
        <a:p>
          <a:endParaRPr lang="de-DE"/>
        </a:p>
      </dgm:t>
    </dgm:pt>
    <dgm:pt modelId="{401B037E-2C49-41DD-A3B6-0FA8376672D7}" type="pres">
      <dgm:prSet presAssocID="{0CBAC8BF-465E-4499-9AEF-0CA87F89DE61}" presName="sibTrans" presStyleLbl="sibTrans2D1" presStyleIdx="1" presStyleCnt="4"/>
      <dgm:spPr/>
      <dgm:t>
        <a:bodyPr/>
        <a:lstStyle/>
        <a:p>
          <a:endParaRPr lang="de-DE"/>
        </a:p>
      </dgm:t>
    </dgm:pt>
    <dgm:pt modelId="{1FB03F6C-C9B5-4243-8314-2CE19B59BD08}" type="pres">
      <dgm:prSet presAssocID="{0CBAC8BF-465E-4499-9AEF-0CA87F89DE61}" presName="connectorText" presStyleLbl="sibTrans2D1" presStyleIdx="1" presStyleCnt="4"/>
      <dgm:spPr/>
      <dgm:t>
        <a:bodyPr/>
        <a:lstStyle/>
        <a:p>
          <a:endParaRPr lang="de-DE"/>
        </a:p>
      </dgm:t>
    </dgm:pt>
    <dgm:pt modelId="{5950FE85-FA55-43E4-8C25-0B706E9766FA}" type="pres">
      <dgm:prSet presAssocID="{8F33DB3D-AFA8-445C-94B6-B31506AE5882}" presName="node" presStyleLbl="node1" presStyleIdx="2" presStyleCnt="4" custRadScaleRad="100225" custRadScaleInc="-28476">
        <dgm:presLayoutVars>
          <dgm:bulletEnabled val="1"/>
        </dgm:presLayoutVars>
      </dgm:prSet>
      <dgm:spPr/>
      <dgm:t>
        <a:bodyPr/>
        <a:lstStyle/>
        <a:p>
          <a:endParaRPr lang="de-DE"/>
        </a:p>
      </dgm:t>
    </dgm:pt>
    <dgm:pt modelId="{A535F815-806A-4DD1-B2FD-3E75F2222A7D}" type="pres">
      <dgm:prSet presAssocID="{2CEE1D48-7550-419F-A1F7-9189300AA945}" presName="sibTrans" presStyleLbl="sibTrans2D1" presStyleIdx="2" presStyleCnt="4"/>
      <dgm:spPr/>
      <dgm:t>
        <a:bodyPr/>
        <a:lstStyle/>
        <a:p>
          <a:endParaRPr lang="de-DE"/>
        </a:p>
      </dgm:t>
    </dgm:pt>
    <dgm:pt modelId="{E848B408-FCAD-4B62-9D1F-12E9B0BF70ED}" type="pres">
      <dgm:prSet presAssocID="{2CEE1D48-7550-419F-A1F7-9189300AA945}" presName="connectorText" presStyleLbl="sibTrans2D1" presStyleIdx="2" presStyleCnt="4"/>
      <dgm:spPr/>
      <dgm:t>
        <a:bodyPr/>
        <a:lstStyle/>
        <a:p>
          <a:endParaRPr lang="de-DE"/>
        </a:p>
      </dgm:t>
    </dgm:pt>
    <dgm:pt modelId="{1633897C-B52B-47A2-836E-38593A7A82D2}" type="pres">
      <dgm:prSet presAssocID="{21D178D0-62B7-4A7E-A404-8A05F11783F5}" presName="node" presStyleLbl="node1" presStyleIdx="3" presStyleCnt="4" custScaleX="89291" custScaleY="109755" custRadScaleRad="101203" custRadScaleInc="756">
        <dgm:presLayoutVars>
          <dgm:bulletEnabled val="1"/>
        </dgm:presLayoutVars>
      </dgm:prSet>
      <dgm:spPr/>
      <dgm:t>
        <a:bodyPr/>
        <a:lstStyle/>
        <a:p>
          <a:endParaRPr lang="de-DE"/>
        </a:p>
      </dgm:t>
    </dgm:pt>
    <dgm:pt modelId="{B13B5A17-F4A4-4E94-B5FA-F933D8FF5631}" type="pres">
      <dgm:prSet presAssocID="{AAA3891C-EEB8-4B26-ADF5-CB1D0A321AC3}" presName="sibTrans" presStyleLbl="sibTrans2D1" presStyleIdx="3" presStyleCnt="4"/>
      <dgm:spPr/>
      <dgm:t>
        <a:bodyPr/>
        <a:lstStyle/>
        <a:p>
          <a:endParaRPr lang="de-DE"/>
        </a:p>
      </dgm:t>
    </dgm:pt>
    <dgm:pt modelId="{3E5078E3-63B6-449A-B03B-7E3D8168DB74}" type="pres">
      <dgm:prSet presAssocID="{AAA3891C-EEB8-4B26-ADF5-CB1D0A321AC3}" presName="connectorText" presStyleLbl="sibTrans2D1" presStyleIdx="3" presStyleCnt="4"/>
      <dgm:spPr/>
      <dgm:t>
        <a:bodyPr/>
        <a:lstStyle/>
        <a:p>
          <a:endParaRPr lang="de-DE"/>
        </a:p>
      </dgm:t>
    </dgm:pt>
  </dgm:ptLst>
  <dgm:cxnLst>
    <dgm:cxn modelId="{92266C77-ABD9-4BEB-9D16-D230E93760A2}" srcId="{0E510F20-1D97-43D5-992E-5B7BBD804512}" destId="{48D0EDF0-A7B8-4B40-93C4-C792B76471C6}" srcOrd="1" destOrd="0" parTransId="{29D81309-C9E3-453B-AB6D-EDBAA351F144}" sibTransId="{0CBAC8BF-465E-4499-9AEF-0CA87F89DE61}"/>
    <dgm:cxn modelId="{38B10692-20DB-42CF-B688-5655E8228ABC}" type="presOf" srcId="{AAA3891C-EEB8-4B26-ADF5-CB1D0A321AC3}" destId="{3E5078E3-63B6-449A-B03B-7E3D8168DB74}" srcOrd="1" destOrd="0" presId="urn:microsoft.com/office/officeart/2005/8/layout/cycle7"/>
    <dgm:cxn modelId="{7CA66E5C-B54D-4073-8DB1-AE70F9FCDCC9}" type="presOf" srcId="{0CBAC8BF-465E-4499-9AEF-0CA87F89DE61}" destId="{1FB03F6C-C9B5-4243-8314-2CE19B59BD08}" srcOrd="1" destOrd="0" presId="urn:microsoft.com/office/officeart/2005/8/layout/cycle7"/>
    <dgm:cxn modelId="{272B6234-C6A8-4902-8D41-088C88E865B9}" srcId="{0E510F20-1D97-43D5-992E-5B7BBD804512}" destId="{8F33DB3D-AFA8-445C-94B6-B31506AE5882}" srcOrd="2" destOrd="0" parTransId="{05E88BE9-EB0A-4690-8F07-3968321DD47E}" sibTransId="{2CEE1D48-7550-419F-A1F7-9189300AA945}"/>
    <dgm:cxn modelId="{9A244D8D-A516-4FD3-8132-C2199F4E74A0}" type="presOf" srcId="{6BB0D510-FFD3-4026-81B2-1154C995B984}" destId="{D0042216-E68D-4AD1-867D-66B28B388124}" srcOrd="1" destOrd="0" presId="urn:microsoft.com/office/officeart/2005/8/layout/cycle7"/>
    <dgm:cxn modelId="{DD4A7402-7A0E-43C3-9AB2-E8410B86D6C5}" srcId="{0E510F20-1D97-43D5-992E-5B7BBD804512}" destId="{21D178D0-62B7-4A7E-A404-8A05F11783F5}" srcOrd="3" destOrd="0" parTransId="{F17EA93B-7DCB-4350-ABEC-9273D906DDC6}" sibTransId="{AAA3891C-EEB8-4B26-ADF5-CB1D0A321AC3}"/>
    <dgm:cxn modelId="{45B74F01-8738-498E-AE2E-203A8DD92595}" type="presOf" srcId="{8F33DB3D-AFA8-445C-94B6-B31506AE5882}" destId="{5950FE85-FA55-43E4-8C25-0B706E9766FA}" srcOrd="0" destOrd="0" presId="urn:microsoft.com/office/officeart/2005/8/layout/cycle7"/>
    <dgm:cxn modelId="{CFA6A998-BAB4-4DC6-BE1C-B61FF348051D}" type="presOf" srcId="{21D178D0-62B7-4A7E-A404-8A05F11783F5}" destId="{1633897C-B52B-47A2-836E-38593A7A82D2}" srcOrd="0" destOrd="0" presId="urn:microsoft.com/office/officeart/2005/8/layout/cycle7"/>
    <dgm:cxn modelId="{BF33E55A-DFB2-4324-A5CB-AC58F3DC96B5}" type="presOf" srcId="{A8F8C186-186D-47CB-BB2D-08B0C798B4C3}" destId="{F30101BD-A713-4909-A957-2FE5FF154EFF}" srcOrd="0" destOrd="0" presId="urn:microsoft.com/office/officeart/2005/8/layout/cycle7"/>
    <dgm:cxn modelId="{E4DECC7E-117B-42FB-B13A-E23B5DCE6AC4}" type="presOf" srcId="{0CBAC8BF-465E-4499-9AEF-0CA87F89DE61}" destId="{401B037E-2C49-41DD-A3B6-0FA8376672D7}" srcOrd="0" destOrd="0" presId="urn:microsoft.com/office/officeart/2005/8/layout/cycle7"/>
    <dgm:cxn modelId="{090D4614-47E2-43EA-AB17-8E15E7B11919}" type="presOf" srcId="{48D0EDF0-A7B8-4B40-93C4-C792B76471C6}" destId="{7B201559-6D29-4696-8718-A0F53EFC68ED}" srcOrd="0" destOrd="0" presId="urn:microsoft.com/office/officeart/2005/8/layout/cycle7"/>
    <dgm:cxn modelId="{5733583B-656F-4837-8669-FE0D9410210C}" type="presOf" srcId="{AAA3891C-EEB8-4B26-ADF5-CB1D0A321AC3}" destId="{B13B5A17-F4A4-4E94-B5FA-F933D8FF5631}" srcOrd="0" destOrd="0" presId="urn:microsoft.com/office/officeart/2005/8/layout/cycle7"/>
    <dgm:cxn modelId="{14EF0774-ED3C-410B-8367-13A985A9B11D}" type="presOf" srcId="{2CEE1D48-7550-419F-A1F7-9189300AA945}" destId="{E848B408-FCAD-4B62-9D1F-12E9B0BF70ED}" srcOrd="1" destOrd="0" presId="urn:microsoft.com/office/officeart/2005/8/layout/cycle7"/>
    <dgm:cxn modelId="{375F1435-B2B1-4AD6-A687-29295D38FB91}" type="presOf" srcId="{2CEE1D48-7550-419F-A1F7-9189300AA945}" destId="{A535F815-806A-4DD1-B2FD-3E75F2222A7D}" srcOrd="0" destOrd="0" presId="urn:microsoft.com/office/officeart/2005/8/layout/cycle7"/>
    <dgm:cxn modelId="{1CFFCCD3-4C09-4494-BDF5-B38CABA02086}" srcId="{0E510F20-1D97-43D5-992E-5B7BBD804512}" destId="{A8F8C186-186D-47CB-BB2D-08B0C798B4C3}" srcOrd="0" destOrd="0" parTransId="{A768859E-8EB9-472E-A3C4-BA17B4177FE7}" sibTransId="{6BB0D510-FFD3-4026-81B2-1154C995B984}"/>
    <dgm:cxn modelId="{9F9D3842-093A-4E73-BADD-D155F34B19F6}" type="presOf" srcId="{6BB0D510-FFD3-4026-81B2-1154C995B984}" destId="{DA24CFB0-50A5-4423-803E-A26E58C30798}" srcOrd="0" destOrd="0" presId="urn:microsoft.com/office/officeart/2005/8/layout/cycle7"/>
    <dgm:cxn modelId="{C9E669D1-EFD0-464F-9E07-DF13FB06DA48}" type="presOf" srcId="{0E510F20-1D97-43D5-992E-5B7BBD804512}" destId="{EC207590-29E4-4ECF-8A39-63B0736C5106}" srcOrd="0" destOrd="0" presId="urn:microsoft.com/office/officeart/2005/8/layout/cycle7"/>
    <dgm:cxn modelId="{EFB49FB1-7A22-4742-93A8-9571F60C03D4}" type="presParOf" srcId="{EC207590-29E4-4ECF-8A39-63B0736C5106}" destId="{F30101BD-A713-4909-A957-2FE5FF154EFF}" srcOrd="0" destOrd="0" presId="urn:microsoft.com/office/officeart/2005/8/layout/cycle7"/>
    <dgm:cxn modelId="{17D069BA-1D02-4D10-B5F0-98251E653232}" type="presParOf" srcId="{EC207590-29E4-4ECF-8A39-63B0736C5106}" destId="{DA24CFB0-50A5-4423-803E-A26E58C30798}" srcOrd="1" destOrd="0" presId="urn:microsoft.com/office/officeart/2005/8/layout/cycle7"/>
    <dgm:cxn modelId="{51C4BB52-C35C-4A7D-9A8F-96CAD9B0D099}" type="presParOf" srcId="{DA24CFB0-50A5-4423-803E-A26E58C30798}" destId="{D0042216-E68D-4AD1-867D-66B28B388124}" srcOrd="0" destOrd="0" presId="urn:microsoft.com/office/officeart/2005/8/layout/cycle7"/>
    <dgm:cxn modelId="{78E774FE-2374-4778-BCFF-4B0BBABC99A6}" type="presParOf" srcId="{EC207590-29E4-4ECF-8A39-63B0736C5106}" destId="{7B201559-6D29-4696-8718-A0F53EFC68ED}" srcOrd="2" destOrd="0" presId="urn:microsoft.com/office/officeart/2005/8/layout/cycle7"/>
    <dgm:cxn modelId="{6DCA7FD1-B5B3-409B-9FBB-547665187863}" type="presParOf" srcId="{EC207590-29E4-4ECF-8A39-63B0736C5106}" destId="{401B037E-2C49-41DD-A3B6-0FA8376672D7}" srcOrd="3" destOrd="0" presId="urn:microsoft.com/office/officeart/2005/8/layout/cycle7"/>
    <dgm:cxn modelId="{E9223948-98EA-4C25-B758-18971CD6EACB}" type="presParOf" srcId="{401B037E-2C49-41DD-A3B6-0FA8376672D7}" destId="{1FB03F6C-C9B5-4243-8314-2CE19B59BD08}" srcOrd="0" destOrd="0" presId="urn:microsoft.com/office/officeart/2005/8/layout/cycle7"/>
    <dgm:cxn modelId="{9AC38D60-6D7A-4517-8B83-650A8907CD34}" type="presParOf" srcId="{EC207590-29E4-4ECF-8A39-63B0736C5106}" destId="{5950FE85-FA55-43E4-8C25-0B706E9766FA}" srcOrd="4" destOrd="0" presId="urn:microsoft.com/office/officeart/2005/8/layout/cycle7"/>
    <dgm:cxn modelId="{84C0DB88-19B5-441A-ACA1-D885109E9170}" type="presParOf" srcId="{EC207590-29E4-4ECF-8A39-63B0736C5106}" destId="{A535F815-806A-4DD1-B2FD-3E75F2222A7D}" srcOrd="5" destOrd="0" presId="urn:microsoft.com/office/officeart/2005/8/layout/cycle7"/>
    <dgm:cxn modelId="{63A3CD29-C89A-46B9-8D14-96039C6D34F7}" type="presParOf" srcId="{A535F815-806A-4DD1-B2FD-3E75F2222A7D}" destId="{E848B408-FCAD-4B62-9D1F-12E9B0BF70ED}" srcOrd="0" destOrd="0" presId="urn:microsoft.com/office/officeart/2005/8/layout/cycle7"/>
    <dgm:cxn modelId="{49972BB8-BC42-4AA0-9CB6-1224433EA496}" type="presParOf" srcId="{EC207590-29E4-4ECF-8A39-63B0736C5106}" destId="{1633897C-B52B-47A2-836E-38593A7A82D2}" srcOrd="6" destOrd="0" presId="urn:microsoft.com/office/officeart/2005/8/layout/cycle7"/>
    <dgm:cxn modelId="{FA836CC6-3701-40B3-870D-2D6D36121967}" type="presParOf" srcId="{EC207590-29E4-4ECF-8A39-63B0736C5106}" destId="{B13B5A17-F4A4-4E94-B5FA-F933D8FF5631}" srcOrd="7" destOrd="0" presId="urn:microsoft.com/office/officeart/2005/8/layout/cycle7"/>
    <dgm:cxn modelId="{93FDF781-A75E-4184-AB6B-41780C966E5A}" type="presParOf" srcId="{B13B5A17-F4A4-4E94-B5FA-F933D8FF5631}" destId="{3E5078E3-63B6-449A-B03B-7E3D8168DB7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EA7B15-D196-4045-8EF9-937658069264}"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de-DE"/>
        </a:p>
      </dgm:t>
    </dgm:pt>
    <dgm:pt modelId="{3D5D0EAC-2CF5-48AB-8121-D7B47D17E98F}">
      <dgm:prSet custT="1"/>
      <dgm:spPr>
        <a:solidFill>
          <a:srgbClr val="00B0F0"/>
        </a:solidFill>
        <a:scene3d>
          <a:camera prst="orthographicFront"/>
          <a:lightRig rig="threePt" dir="t"/>
        </a:scene3d>
        <a:sp3d>
          <a:bevelT/>
        </a:sp3d>
      </dgm:spPr>
      <dgm:t>
        <a:bodyPr/>
        <a:lstStyle/>
        <a:p>
          <a:pPr algn="l" rtl="0"/>
          <a:r>
            <a:rPr lang="de-DE" sz="2000" b="1" dirty="0" smtClean="0"/>
            <a:t>Vergesslichkeit:  </a:t>
          </a:r>
          <a:r>
            <a:rPr lang="de-DE" sz="2000" b="1" dirty="0" smtClean="0">
              <a:solidFill>
                <a:srgbClr val="00B050"/>
              </a:solidFill>
            </a:rPr>
            <a:t>Gegenstände, Verabredungen, dieselben Fragen</a:t>
          </a:r>
          <a:endParaRPr lang="de-DE" sz="2000" dirty="0">
            <a:solidFill>
              <a:srgbClr val="00B050"/>
            </a:solidFill>
          </a:endParaRPr>
        </a:p>
      </dgm:t>
    </dgm:pt>
    <dgm:pt modelId="{C38AE27A-19F0-487A-AF64-29A4DCB6DDFA}" type="parTrans" cxnId="{B319FFD6-2035-47C4-B6B3-2A66F0EC34EE}">
      <dgm:prSet/>
      <dgm:spPr/>
      <dgm:t>
        <a:bodyPr/>
        <a:lstStyle/>
        <a:p>
          <a:endParaRPr lang="de-DE"/>
        </a:p>
      </dgm:t>
    </dgm:pt>
    <dgm:pt modelId="{CAC6628F-B04B-4432-BF2B-6754DE437E1B}" type="sibTrans" cxnId="{B319FFD6-2035-47C4-B6B3-2A66F0EC34EE}">
      <dgm:prSet/>
      <dgm:spPr/>
      <dgm:t>
        <a:bodyPr/>
        <a:lstStyle/>
        <a:p>
          <a:endParaRPr lang="de-DE"/>
        </a:p>
      </dgm:t>
    </dgm:pt>
    <dgm:pt modelId="{49BA8304-8B73-4C55-9C76-045EA680AACE}">
      <dgm:prSet custT="1"/>
      <dgm:spPr/>
      <dgm:t>
        <a:bodyPr/>
        <a:lstStyle/>
        <a:p>
          <a:pPr algn="l" rtl="0"/>
          <a:r>
            <a:rPr lang="de-DE" sz="2000" b="1" smtClean="0"/>
            <a:t>Wortfindungspro-bleme , </a:t>
          </a:r>
          <a:r>
            <a:rPr lang="de-DE" sz="2000" b="1" smtClean="0">
              <a:solidFill>
                <a:srgbClr val="00B050"/>
              </a:solidFill>
            </a:rPr>
            <a:t>vereinfachter Sprachgebrauch</a:t>
          </a:r>
          <a:endParaRPr lang="de-DE" sz="2000" dirty="0">
            <a:solidFill>
              <a:srgbClr val="00B050"/>
            </a:solidFill>
          </a:endParaRPr>
        </a:p>
      </dgm:t>
    </dgm:pt>
    <dgm:pt modelId="{A3AD200B-1D7A-4A14-854E-79B83C9B83FE}" type="parTrans" cxnId="{DC0091D5-5A41-4673-9D2F-09E8025757EF}">
      <dgm:prSet/>
      <dgm:spPr/>
      <dgm:t>
        <a:bodyPr/>
        <a:lstStyle/>
        <a:p>
          <a:endParaRPr lang="de-DE"/>
        </a:p>
      </dgm:t>
    </dgm:pt>
    <dgm:pt modelId="{57530E75-F6DC-4466-9681-9965CFDC3B4F}" type="sibTrans" cxnId="{DC0091D5-5A41-4673-9D2F-09E8025757EF}">
      <dgm:prSet/>
      <dgm:spPr/>
      <dgm:t>
        <a:bodyPr/>
        <a:lstStyle/>
        <a:p>
          <a:endParaRPr lang="de-DE"/>
        </a:p>
      </dgm:t>
    </dgm:pt>
    <dgm:pt modelId="{66638E16-AA49-42A1-BC13-5D8A88F0CE6B}">
      <dgm:prSet custT="1"/>
      <dgm:spPr/>
      <dgm:t>
        <a:bodyPr/>
        <a:lstStyle/>
        <a:p>
          <a:pPr algn="l" rtl="0"/>
          <a:r>
            <a:rPr lang="de-DE" sz="2000" b="1" dirty="0" smtClean="0"/>
            <a:t>Stimmungsschwankung</a:t>
          </a:r>
          <a:r>
            <a:rPr lang="de-DE" sz="2000" dirty="0" smtClean="0"/>
            <a:t> </a:t>
          </a:r>
          <a:r>
            <a:rPr lang="de-DE" sz="2000" b="1" dirty="0" err="1" smtClean="0">
              <a:solidFill>
                <a:srgbClr val="00B050"/>
              </a:solidFill>
            </a:rPr>
            <a:t>Irritiertheit</a:t>
          </a:r>
          <a:r>
            <a:rPr lang="de-DE" sz="2000" b="1" dirty="0" smtClean="0">
              <a:solidFill>
                <a:srgbClr val="00B050"/>
              </a:solidFill>
            </a:rPr>
            <a:t>, Depressivität, Misstrauen</a:t>
          </a:r>
          <a:endParaRPr lang="de-DE" sz="2000" dirty="0">
            <a:solidFill>
              <a:srgbClr val="00B050"/>
            </a:solidFill>
          </a:endParaRPr>
        </a:p>
      </dgm:t>
    </dgm:pt>
    <dgm:pt modelId="{CC16C286-7576-48B5-9F90-3F54041798B8}" type="parTrans" cxnId="{869242E7-62E0-417B-9066-A41DEC611B0B}">
      <dgm:prSet/>
      <dgm:spPr/>
      <dgm:t>
        <a:bodyPr/>
        <a:lstStyle/>
        <a:p>
          <a:endParaRPr lang="de-DE"/>
        </a:p>
      </dgm:t>
    </dgm:pt>
    <dgm:pt modelId="{88623B62-40B7-4A4E-A651-6956CB0D48DC}" type="sibTrans" cxnId="{869242E7-62E0-417B-9066-A41DEC611B0B}">
      <dgm:prSet/>
      <dgm:spPr/>
      <dgm:t>
        <a:bodyPr/>
        <a:lstStyle/>
        <a:p>
          <a:endParaRPr lang="de-DE"/>
        </a:p>
      </dgm:t>
    </dgm:pt>
    <dgm:pt modelId="{9BF051C5-A6F7-4800-8898-EFF88929DBEE}">
      <dgm:prSet custT="1"/>
      <dgm:spPr/>
      <dgm:t>
        <a:bodyPr/>
        <a:lstStyle/>
        <a:p>
          <a:pPr algn="l" rtl="0"/>
          <a:r>
            <a:rPr lang="de-DE" sz="2000" b="1" dirty="0" smtClean="0"/>
            <a:t>Verirren in vertrauter Umgebung, </a:t>
          </a:r>
          <a:r>
            <a:rPr lang="de-DE" sz="2000" b="1" dirty="0" smtClean="0">
              <a:solidFill>
                <a:srgbClr val="00B050"/>
              </a:solidFill>
            </a:rPr>
            <a:t>soziale Kontakte aufgeben</a:t>
          </a:r>
          <a:endParaRPr lang="de-DE" sz="2000" dirty="0">
            <a:solidFill>
              <a:srgbClr val="00B050"/>
            </a:solidFill>
          </a:endParaRPr>
        </a:p>
      </dgm:t>
    </dgm:pt>
    <dgm:pt modelId="{0D5FE700-7897-4D53-90C2-7B64BE2CD2B8}" type="parTrans" cxnId="{B7F04DCD-CC18-4161-9B70-A117A2525B1C}">
      <dgm:prSet/>
      <dgm:spPr/>
      <dgm:t>
        <a:bodyPr/>
        <a:lstStyle/>
        <a:p>
          <a:endParaRPr lang="de-DE"/>
        </a:p>
      </dgm:t>
    </dgm:pt>
    <dgm:pt modelId="{110B27C5-10BF-4A94-96C5-4A6F102E8F76}" type="sibTrans" cxnId="{B7F04DCD-CC18-4161-9B70-A117A2525B1C}">
      <dgm:prSet/>
      <dgm:spPr/>
      <dgm:t>
        <a:bodyPr/>
        <a:lstStyle/>
        <a:p>
          <a:endParaRPr lang="de-DE"/>
        </a:p>
      </dgm:t>
    </dgm:pt>
    <dgm:pt modelId="{B703CD33-4923-431F-9DC4-0BAD6D1E5F49}">
      <dgm:prSet custT="1"/>
      <dgm:spPr/>
      <dgm:t>
        <a:bodyPr/>
        <a:lstStyle/>
        <a:p>
          <a:pPr algn="l" rtl="0"/>
          <a:r>
            <a:rPr lang="de-DE" sz="2000" b="1" dirty="0" smtClean="0"/>
            <a:t>Konzentrations-u. Aufmerksamkeitsstörungen, </a:t>
          </a:r>
          <a:r>
            <a:rPr lang="de-DE" sz="2000" b="1" dirty="0" smtClean="0">
              <a:solidFill>
                <a:srgbClr val="00B050"/>
              </a:solidFill>
            </a:rPr>
            <a:t>geringes Interesse für die eigene Umgebung</a:t>
          </a:r>
          <a:endParaRPr lang="de-DE" sz="2000" dirty="0">
            <a:solidFill>
              <a:srgbClr val="00B050"/>
            </a:solidFill>
          </a:endParaRPr>
        </a:p>
      </dgm:t>
    </dgm:pt>
    <dgm:pt modelId="{F74A3FDA-A459-492F-8BBB-8280199D96EA}" type="parTrans" cxnId="{3CEAF8D4-2D1B-4068-9D34-5FE77850410D}">
      <dgm:prSet/>
      <dgm:spPr/>
      <dgm:t>
        <a:bodyPr/>
        <a:lstStyle/>
        <a:p>
          <a:endParaRPr lang="de-DE"/>
        </a:p>
      </dgm:t>
    </dgm:pt>
    <dgm:pt modelId="{B7CD74C2-E8D2-48D3-B27C-CDC3BB16D2C8}" type="sibTrans" cxnId="{3CEAF8D4-2D1B-4068-9D34-5FE77850410D}">
      <dgm:prSet/>
      <dgm:spPr/>
      <dgm:t>
        <a:bodyPr/>
        <a:lstStyle/>
        <a:p>
          <a:endParaRPr lang="de-DE"/>
        </a:p>
      </dgm:t>
    </dgm:pt>
    <dgm:pt modelId="{187B4548-7335-49CB-8BB3-1F7522AFF93F}">
      <dgm:prSet custT="1"/>
      <dgm:spPr/>
      <dgm:t>
        <a:bodyPr/>
        <a:lstStyle/>
        <a:p>
          <a:pPr algn="l" rtl="0"/>
          <a:r>
            <a:rPr lang="de-DE" sz="2000" b="1" dirty="0" smtClean="0"/>
            <a:t>Veränderungen im äußeren Erscheinungsbild,       </a:t>
          </a:r>
          <a:r>
            <a:rPr lang="de-DE" sz="2000" b="1" dirty="0" smtClean="0">
              <a:solidFill>
                <a:srgbClr val="00B050"/>
              </a:solidFill>
            </a:rPr>
            <a:t>Kleidung verkehrtherum, merkwürdige Farbgebung, Schuhe nicht zueinander passend</a:t>
          </a:r>
          <a:endParaRPr lang="de-DE" sz="2000" dirty="0">
            <a:solidFill>
              <a:srgbClr val="00B050"/>
            </a:solidFill>
          </a:endParaRPr>
        </a:p>
      </dgm:t>
    </dgm:pt>
    <dgm:pt modelId="{495119C1-4204-475B-9525-12D59F18D303}" type="parTrans" cxnId="{15CF5DD3-3D5B-4FF1-99FD-CDF733E9F934}">
      <dgm:prSet/>
      <dgm:spPr/>
      <dgm:t>
        <a:bodyPr/>
        <a:lstStyle/>
        <a:p>
          <a:endParaRPr lang="de-DE"/>
        </a:p>
      </dgm:t>
    </dgm:pt>
    <dgm:pt modelId="{B8D2C2B4-F0BC-4B26-9807-155788A01C69}" type="sibTrans" cxnId="{15CF5DD3-3D5B-4FF1-99FD-CDF733E9F934}">
      <dgm:prSet/>
      <dgm:spPr/>
      <dgm:t>
        <a:bodyPr/>
        <a:lstStyle/>
        <a:p>
          <a:endParaRPr lang="de-DE"/>
        </a:p>
      </dgm:t>
    </dgm:pt>
    <dgm:pt modelId="{BF4ECE61-0A47-42F3-A8C0-ED1D7FD7D0F8}">
      <dgm:prSet custT="1">
        <dgm:style>
          <a:lnRef idx="2">
            <a:schemeClr val="accent4"/>
          </a:lnRef>
          <a:fillRef idx="1">
            <a:schemeClr val="lt1"/>
          </a:fillRef>
          <a:effectRef idx="0">
            <a:schemeClr val="accent4"/>
          </a:effectRef>
          <a:fontRef idx="minor">
            <a:schemeClr val="dk1"/>
          </a:fontRef>
        </dgm:style>
      </dgm:prSet>
      <dgm:spPr/>
      <dgm:t>
        <a:bodyPr/>
        <a:lstStyle/>
        <a:p>
          <a:pPr algn="l" rtl="0"/>
          <a:r>
            <a:rPr lang="de-DE" sz="2000" b="1" dirty="0" smtClean="0"/>
            <a:t>Probleme bei </a:t>
          </a:r>
          <a:r>
            <a:rPr lang="de-DE" sz="2000" b="1" dirty="0" err="1" smtClean="0"/>
            <a:t>d.Haushaltsführung</a:t>
          </a:r>
          <a:r>
            <a:rPr lang="de-DE" sz="2000" dirty="0" smtClean="0"/>
            <a:t>, </a:t>
          </a:r>
          <a:r>
            <a:rPr lang="de-DE" sz="2000" b="1" dirty="0" smtClean="0">
              <a:solidFill>
                <a:srgbClr val="00B050"/>
              </a:solidFill>
            </a:rPr>
            <a:t>Verschwendung, verdorbenes Essen, Ordnung</a:t>
          </a:r>
          <a:endParaRPr lang="de-DE" sz="2000" dirty="0">
            <a:solidFill>
              <a:srgbClr val="00B050"/>
            </a:solidFill>
          </a:endParaRPr>
        </a:p>
      </dgm:t>
    </dgm:pt>
    <dgm:pt modelId="{6EEA4EE1-F1D0-4F5A-B596-A99E29354413}" type="parTrans" cxnId="{74CBE98E-BA24-4BC4-B221-E183D5F18FDC}">
      <dgm:prSet/>
      <dgm:spPr/>
      <dgm:t>
        <a:bodyPr/>
        <a:lstStyle/>
        <a:p>
          <a:endParaRPr lang="de-DE"/>
        </a:p>
      </dgm:t>
    </dgm:pt>
    <dgm:pt modelId="{FDE22E1E-02E8-4194-9C70-5B4FCFD7B58F}" type="sibTrans" cxnId="{74CBE98E-BA24-4BC4-B221-E183D5F18FDC}">
      <dgm:prSet/>
      <dgm:spPr/>
      <dgm:t>
        <a:bodyPr/>
        <a:lstStyle/>
        <a:p>
          <a:endParaRPr lang="de-DE"/>
        </a:p>
      </dgm:t>
    </dgm:pt>
    <dgm:pt modelId="{1E90A051-E5B0-4171-BE4C-AFCA9B99AE2D}">
      <dgm:prSet/>
      <dgm:spPr/>
      <dgm:t>
        <a:bodyPr/>
        <a:lstStyle/>
        <a:p>
          <a:endParaRPr lang="de-DE"/>
        </a:p>
      </dgm:t>
    </dgm:pt>
    <dgm:pt modelId="{C203F213-5C31-4BF2-B688-BC2FC474685F}" type="parTrans" cxnId="{543FFFF2-E7B3-4F38-99E8-42A451EF10AA}">
      <dgm:prSet/>
      <dgm:spPr/>
      <dgm:t>
        <a:bodyPr/>
        <a:lstStyle/>
        <a:p>
          <a:endParaRPr lang="de-DE"/>
        </a:p>
      </dgm:t>
    </dgm:pt>
    <dgm:pt modelId="{EC7AF0ED-518E-40B9-A2FE-139DB08A2D4E}" type="sibTrans" cxnId="{543FFFF2-E7B3-4F38-99E8-42A451EF10AA}">
      <dgm:prSet/>
      <dgm:spPr/>
      <dgm:t>
        <a:bodyPr/>
        <a:lstStyle/>
        <a:p>
          <a:endParaRPr lang="de-DE"/>
        </a:p>
      </dgm:t>
    </dgm:pt>
    <dgm:pt modelId="{9D3E5514-E15E-4AE1-B9A5-51F82BD7C2B9}">
      <dgm:prSet/>
      <dgm:spPr/>
      <dgm:t>
        <a:bodyPr/>
        <a:lstStyle/>
        <a:p>
          <a:endParaRPr lang="de-DE"/>
        </a:p>
      </dgm:t>
    </dgm:pt>
    <dgm:pt modelId="{57C62D46-D0C2-48A1-BD05-14DD17B308DA}" type="parTrans" cxnId="{ECC69CDF-B650-4577-AFE6-A2F4F3C91CAD}">
      <dgm:prSet/>
      <dgm:spPr/>
      <dgm:t>
        <a:bodyPr/>
        <a:lstStyle/>
        <a:p>
          <a:endParaRPr lang="de-DE"/>
        </a:p>
      </dgm:t>
    </dgm:pt>
    <dgm:pt modelId="{48E48F6A-F77F-4580-B611-03C267E58D3A}" type="sibTrans" cxnId="{ECC69CDF-B650-4577-AFE6-A2F4F3C91CAD}">
      <dgm:prSet/>
      <dgm:spPr/>
      <dgm:t>
        <a:bodyPr/>
        <a:lstStyle/>
        <a:p>
          <a:endParaRPr lang="de-DE"/>
        </a:p>
      </dgm:t>
    </dgm:pt>
    <dgm:pt modelId="{85C4DFB6-6A62-4779-913D-AAF8F6E91F07}">
      <dgm:prSet/>
      <dgm:spPr/>
      <dgm:t>
        <a:bodyPr/>
        <a:lstStyle/>
        <a:p>
          <a:endParaRPr lang="de-DE"/>
        </a:p>
      </dgm:t>
    </dgm:pt>
    <dgm:pt modelId="{016A7DE1-2605-4019-BC59-542C880CB1C6}" type="parTrans" cxnId="{6B7141E8-720D-4182-9525-DD14113F42A8}">
      <dgm:prSet/>
      <dgm:spPr/>
      <dgm:t>
        <a:bodyPr/>
        <a:lstStyle/>
        <a:p>
          <a:endParaRPr lang="de-DE"/>
        </a:p>
      </dgm:t>
    </dgm:pt>
    <dgm:pt modelId="{C15CE526-0B2A-41FC-8FC8-A568898F78B7}" type="sibTrans" cxnId="{6B7141E8-720D-4182-9525-DD14113F42A8}">
      <dgm:prSet/>
      <dgm:spPr/>
      <dgm:t>
        <a:bodyPr/>
        <a:lstStyle/>
        <a:p>
          <a:endParaRPr lang="de-DE"/>
        </a:p>
      </dgm:t>
    </dgm:pt>
    <dgm:pt modelId="{B0DAD977-3FCC-42CD-93C3-4DE9A33C5D9F}">
      <dgm:prSet/>
      <dgm:spPr/>
      <dgm:t>
        <a:bodyPr/>
        <a:lstStyle/>
        <a:p>
          <a:endParaRPr lang="de-DE"/>
        </a:p>
      </dgm:t>
    </dgm:pt>
    <dgm:pt modelId="{C493BB1A-3821-43F3-99F2-F9C47A50C0A2}" type="parTrans" cxnId="{4B0F2799-0B74-48E8-92E9-CED083DB07CD}">
      <dgm:prSet/>
      <dgm:spPr/>
      <dgm:t>
        <a:bodyPr/>
        <a:lstStyle/>
        <a:p>
          <a:endParaRPr lang="de-DE"/>
        </a:p>
      </dgm:t>
    </dgm:pt>
    <dgm:pt modelId="{A3300E2A-4D7A-475C-A24A-A0903038E76B}" type="sibTrans" cxnId="{4B0F2799-0B74-48E8-92E9-CED083DB07CD}">
      <dgm:prSet/>
      <dgm:spPr/>
      <dgm:t>
        <a:bodyPr/>
        <a:lstStyle/>
        <a:p>
          <a:endParaRPr lang="de-DE"/>
        </a:p>
      </dgm:t>
    </dgm:pt>
    <dgm:pt modelId="{C2303947-D20A-41BA-826A-7B1D1C6B6D1A}">
      <dgm:prSet/>
      <dgm:spPr/>
      <dgm:t>
        <a:bodyPr/>
        <a:lstStyle/>
        <a:p>
          <a:endParaRPr lang="de-DE"/>
        </a:p>
      </dgm:t>
    </dgm:pt>
    <dgm:pt modelId="{BB5D85B2-FC5B-4C35-B991-D851EDEF3702}" type="parTrans" cxnId="{643829E8-5D18-4D7E-BD19-0DCACC61657B}">
      <dgm:prSet/>
      <dgm:spPr/>
      <dgm:t>
        <a:bodyPr/>
        <a:lstStyle/>
        <a:p>
          <a:endParaRPr lang="de-DE"/>
        </a:p>
      </dgm:t>
    </dgm:pt>
    <dgm:pt modelId="{D19D1D56-46D5-43AB-83B3-1ED6CC71C01F}" type="sibTrans" cxnId="{643829E8-5D18-4D7E-BD19-0DCACC61657B}">
      <dgm:prSet/>
      <dgm:spPr/>
      <dgm:t>
        <a:bodyPr/>
        <a:lstStyle/>
        <a:p>
          <a:endParaRPr lang="de-DE"/>
        </a:p>
      </dgm:t>
    </dgm:pt>
    <dgm:pt modelId="{C4460C49-D984-4036-B49A-2ED3BC628937}">
      <dgm:prSet/>
      <dgm:spPr/>
      <dgm:t>
        <a:bodyPr/>
        <a:lstStyle/>
        <a:p>
          <a:endParaRPr lang="de-DE"/>
        </a:p>
      </dgm:t>
    </dgm:pt>
    <dgm:pt modelId="{B592F4D3-8631-4788-AF5E-081EC0885981}" type="parTrans" cxnId="{C93DA484-3342-4F12-BBA2-9C2FDDB3F3D1}">
      <dgm:prSet/>
      <dgm:spPr/>
      <dgm:t>
        <a:bodyPr/>
        <a:lstStyle/>
        <a:p>
          <a:endParaRPr lang="de-DE"/>
        </a:p>
      </dgm:t>
    </dgm:pt>
    <dgm:pt modelId="{B1D4E8CA-5171-4D7B-A245-8E4B4B1A451D}" type="sibTrans" cxnId="{C93DA484-3342-4F12-BBA2-9C2FDDB3F3D1}">
      <dgm:prSet/>
      <dgm:spPr/>
      <dgm:t>
        <a:bodyPr/>
        <a:lstStyle/>
        <a:p>
          <a:endParaRPr lang="de-DE"/>
        </a:p>
      </dgm:t>
    </dgm:pt>
    <dgm:pt modelId="{E67E0880-9EC7-4404-95D9-D539EF6F4807}">
      <dgm:prSet/>
      <dgm:spPr/>
      <dgm:t>
        <a:bodyPr/>
        <a:lstStyle/>
        <a:p>
          <a:pPr rtl="0"/>
          <a:endParaRPr lang="de-DE" sz="1400" dirty="0"/>
        </a:p>
      </dgm:t>
    </dgm:pt>
    <dgm:pt modelId="{254A264D-824C-4F6A-B0DE-BA1A38B25A8D}" type="parTrans" cxnId="{FA2E7E86-C436-405D-8AC5-F0CB7B8CB9D2}">
      <dgm:prSet/>
      <dgm:spPr/>
      <dgm:t>
        <a:bodyPr/>
        <a:lstStyle/>
        <a:p>
          <a:endParaRPr lang="de-DE"/>
        </a:p>
      </dgm:t>
    </dgm:pt>
    <dgm:pt modelId="{4BDE7D40-1ADE-41D7-B351-8BB36639010A}" type="sibTrans" cxnId="{FA2E7E86-C436-405D-8AC5-F0CB7B8CB9D2}">
      <dgm:prSet/>
      <dgm:spPr/>
      <dgm:t>
        <a:bodyPr/>
        <a:lstStyle/>
        <a:p>
          <a:endParaRPr lang="de-DE"/>
        </a:p>
      </dgm:t>
    </dgm:pt>
    <dgm:pt modelId="{31018BC5-A031-4CBF-9B86-BAAFCBBFE63B}">
      <dgm:prSet/>
      <dgm:spPr/>
      <dgm:t>
        <a:bodyPr/>
        <a:lstStyle/>
        <a:p>
          <a:endParaRPr lang="de-DE"/>
        </a:p>
      </dgm:t>
    </dgm:pt>
    <dgm:pt modelId="{5E59039D-E7DF-4CDA-B6B3-C8E4DF184EF0}" type="parTrans" cxnId="{CB3569C7-D8DE-4776-A893-89DDE22ED868}">
      <dgm:prSet/>
      <dgm:spPr/>
      <dgm:t>
        <a:bodyPr/>
        <a:lstStyle/>
        <a:p>
          <a:endParaRPr lang="de-DE"/>
        </a:p>
      </dgm:t>
    </dgm:pt>
    <dgm:pt modelId="{44A32716-2AD8-454F-B067-417236F723A8}" type="sibTrans" cxnId="{CB3569C7-D8DE-4776-A893-89DDE22ED868}">
      <dgm:prSet/>
      <dgm:spPr/>
      <dgm:t>
        <a:bodyPr/>
        <a:lstStyle/>
        <a:p>
          <a:endParaRPr lang="de-DE"/>
        </a:p>
      </dgm:t>
    </dgm:pt>
    <dgm:pt modelId="{33F58961-544C-48D2-A4F0-2C739D453CBA}">
      <dgm:prSet/>
      <dgm:spPr/>
      <dgm:t>
        <a:bodyPr/>
        <a:lstStyle/>
        <a:p>
          <a:endParaRPr lang="de-DE"/>
        </a:p>
      </dgm:t>
    </dgm:pt>
    <dgm:pt modelId="{AC0E2931-1790-4C55-859E-F847FBFD0782}" type="parTrans" cxnId="{645EEE00-6239-4D8E-AF47-B305758B05FE}">
      <dgm:prSet/>
      <dgm:spPr/>
      <dgm:t>
        <a:bodyPr/>
        <a:lstStyle/>
        <a:p>
          <a:endParaRPr lang="de-DE"/>
        </a:p>
      </dgm:t>
    </dgm:pt>
    <dgm:pt modelId="{B12D78CD-49CC-4DF4-B5AE-5DCB1CA770D9}" type="sibTrans" cxnId="{645EEE00-6239-4D8E-AF47-B305758B05FE}">
      <dgm:prSet/>
      <dgm:spPr/>
      <dgm:t>
        <a:bodyPr/>
        <a:lstStyle/>
        <a:p>
          <a:endParaRPr lang="de-DE"/>
        </a:p>
      </dgm:t>
    </dgm:pt>
    <dgm:pt modelId="{3FBC922F-9951-40BC-AB2E-2BD6D7E55F17}">
      <dgm:prSet/>
      <dgm:spPr/>
      <dgm:t>
        <a:bodyPr/>
        <a:lstStyle/>
        <a:p>
          <a:endParaRPr lang="de-DE"/>
        </a:p>
      </dgm:t>
    </dgm:pt>
    <dgm:pt modelId="{A749A605-7459-4E0F-917A-474BBAA95388}" type="parTrans" cxnId="{1815BDF4-EFF4-4624-AE3D-AB1302180DA2}">
      <dgm:prSet/>
      <dgm:spPr/>
      <dgm:t>
        <a:bodyPr/>
        <a:lstStyle/>
        <a:p>
          <a:endParaRPr lang="de-DE"/>
        </a:p>
      </dgm:t>
    </dgm:pt>
    <dgm:pt modelId="{4B50590E-AF21-47DE-82B7-4308DECEEA55}" type="sibTrans" cxnId="{1815BDF4-EFF4-4624-AE3D-AB1302180DA2}">
      <dgm:prSet/>
      <dgm:spPr/>
      <dgm:t>
        <a:bodyPr/>
        <a:lstStyle/>
        <a:p>
          <a:endParaRPr lang="de-DE"/>
        </a:p>
      </dgm:t>
    </dgm:pt>
    <dgm:pt modelId="{6D370A2A-EAA9-47BF-AAA6-489D4280DE11}">
      <dgm:prSet/>
      <dgm:spPr/>
      <dgm:t>
        <a:bodyPr/>
        <a:lstStyle/>
        <a:p>
          <a:endParaRPr lang="de-DE"/>
        </a:p>
      </dgm:t>
    </dgm:pt>
    <dgm:pt modelId="{7C25629F-A389-43B9-B2E4-C1DBBC34C969}" type="parTrans" cxnId="{04AE1266-8977-4AED-B012-F2FECEA6ACAA}">
      <dgm:prSet/>
      <dgm:spPr/>
      <dgm:t>
        <a:bodyPr/>
        <a:lstStyle/>
        <a:p>
          <a:endParaRPr lang="de-DE"/>
        </a:p>
      </dgm:t>
    </dgm:pt>
    <dgm:pt modelId="{B112F975-84F2-4458-B105-E7BE76929766}" type="sibTrans" cxnId="{04AE1266-8977-4AED-B012-F2FECEA6ACAA}">
      <dgm:prSet/>
      <dgm:spPr/>
      <dgm:t>
        <a:bodyPr/>
        <a:lstStyle/>
        <a:p>
          <a:endParaRPr lang="de-DE"/>
        </a:p>
      </dgm:t>
    </dgm:pt>
    <dgm:pt modelId="{45AE06BA-6D67-4E13-85FF-0F854AC7F435}">
      <dgm:prSet/>
      <dgm:spPr/>
      <dgm:t>
        <a:bodyPr/>
        <a:lstStyle/>
        <a:p>
          <a:endParaRPr lang="de-DE"/>
        </a:p>
      </dgm:t>
    </dgm:pt>
    <dgm:pt modelId="{D2A85873-A62D-4868-B8A2-D71E1DD8129C}" type="parTrans" cxnId="{35F1F760-7493-494B-8F96-596E11330162}">
      <dgm:prSet/>
      <dgm:spPr/>
      <dgm:t>
        <a:bodyPr/>
        <a:lstStyle/>
        <a:p>
          <a:endParaRPr lang="de-DE"/>
        </a:p>
      </dgm:t>
    </dgm:pt>
    <dgm:pt modelId="{5948A571-3280-4515-8A17-970CD8C8D5F8}" type="sibTrans" cxnId="{35F1F760-7493-494B-8F96-596E11330162}">
      <dgm:prSet/>
      <dgm:spPr/>
      <dgm:t>
        <a:bodyPr/>
        <a:lstStyle/>
        <a:p>
          <a:endParaRPr lang="de-DE"/>
        </a:p>
      </dgm:t>
    </dgm:pt>
    <dgm:pt modelId="{87D18215-E1C0-4E26-995B-D1581766F532}">
      <dgm:prSet/>
      <dgm:spPr/>
      <dgm:t>
        <a:bodyPr/>
        <a:lstStyle/>
        <a:p>
          <a:endParaRPr lang="de-DE"/>
        </a:p>
      </dgm:t>
    </dgm:pt>
    <dgm:pt modelId="{2256C289-3B0F-476A-9EF1-AC7EC51FAA52}" type="parTrans" cxnId="{C59D283E-4593-4533-B914-6CD3C35C79E5}">
      <dgm:prSet/>
      <dgm:spPr/>
      <dgm:t>
        <a:bodyPr/>
        <a:lstStyle/>
        <a:p>
          <a:endParaRPr lang="de-DE"/>
        </a:p>
      </dgm:t>
    </dgm:pt>
    <dgm:pt modelId="{1C200472-BFDA-4261-83B9-3D53325240D4}" type="sibTrans" cxnId="{C59D283E-4593-4533-B914-6CD3C35C79E5}">
      <dgm:prSet/>
      <dgm:spPr/>
      <dgm:t>
        <a:bodyPr/>
        <a:lstStyle/>
        <a:p>
          <a:endParaRPr lang="de-DE"/>
        </a:p>
      </dgm:t>
    </dgm:pt>
    <dgm:pt modelId="{6DC7B373-4D76-474C-8110-F650E53774F5}">
      <dgm:prSet/>
      <dgm:spPr/>
      <dgm:t>
        <a:bodyPr/>
        <a:lstStyle/>
        <a:p>
          <a:endParaRPr lang="de-DE"/>
        </a:p>
      </dgm:t>
    </dgm:pt>
    <dgm:pt modelId="{D4C0DA9B-BD23-421F-B3B7-E1E1487FFC2C}" type="parTrans" cxnId="{D30B7072-A321-477B-9105-93CA7CB937F0}">
      <dgm:prSet/>
      <dgm:spPr/>
      <dgm:t>
        <a:bodyPr/>
        <a:lstStyle/>
        <a:p>
          <a:endParaRPr lang="de-DE"/>
        </a:p>
      </dgm:t>
    </dgm:pt>
    <dgm:pt modelId="{7391FE77-CE42-4DA5-8205-D684BC4D6204}" type="sibTrans" cxnId="{D30B7072-A321-477B-9105-93CA7CB937F0}">
      <dgm:prSet/>
      <dgm:spPr/>
      <dgm:t>
        <a:bodyPr/>
        <a:lstStyle/>
        <a:p>
          <a:endParaRPr lang="de-DE"/>
        </a:p>
      </dgm:t>
    </dgm:pt>
    <dgm:pt modelId="{F15674CD-AB2D-458F-8A9E-B4AE242EFD99}" type="pres">
      <dgm:prSet presAssocID="{21EA7B15-D196-4045-8EF9-937658069264}" presName="compositeShape" presStyleCnt="0">
        <dgm:presLayoutVars>
          <dgm:chMax val="7"/>
          <dgm:dir/>
          <dgm:resizeHandles val="exact"/>
        </dgm:presLayoutVars>
      </dgm:prSet>
      <dgm:spPr/>
      <dgm:t>
        <a:bodyPr/>
        <a:lstStyle/>
        <a:p>
          <a:endParaRPr lang="de-DE"/>
        </a:p>
      </dgm:t>
    </dgm:pt>
    <dgm:pt modelId="{3958AD0D-74B5-4CC3-BB9D-58D5F670ED3E}" type="pres">
      <dgm:prSet presAssocID="{3D5D0EAC-2CF5-48AB-8121-D7B47D17E98F}" presName="circ1" presStyleLbl="vennNode1" presStyleIdx="0" presStyleCnt="7" custLinFactNeighborX="-1629" custLinFactNeighborY="-11676"/>
      <dgm:spPr/>
      <dgm:t>
        <a:bodyPr/>
        <a:lstStyle/>
        <a:p>
          <a:endParaRPr lang="de-DE"/>
        </a:p>
      </dgm:t>
    </dgm:pt>
    <dgm:pt modelId="{FE9BCE33-5A8A-4B3E-A8C6-11CC09BB4082}" type="pres">
      <dgm:prSet presAssocID="{3D5D0EAC-2CF5-48AB-8121-D7B47D17E98F}" presName="circ1Tx" presStyleLbl="revTx" presStyleIdx="0" presStyleCnt="0" custLinFactNeighborX="21274" custLinFactNeighborY="-38733">
        <dgm:presLayoutVars>
          <dgm:chMax val="0"/>
          <dgm:chPref val="0"/>
          <dgm:bulletEnabled val="1"/>
        </dgm:presLayoutVars>
      </dgm:prSet>
      <dgm:spPr/>
      <dgm:t>
        <a:bodyPr/>
        <a:lstStyle/>
        <a:p>
          <a:endParaRPr lang="de-DE"/>
        </a:p>
      </dgm:t>
    </dgm:pt>
    <dgm:pt modelId="{082D849F-3421-4C08-928E-A63CCE0AEF9A}" type="pres">
      <dgm:prSet presAssocID="{49BA8304-8B73-4C55-9C76-045EA680AACE}" presName="circ2" presStyleLbl="vennNode1" presStyleIdx="1" presStyleCnt="7"/>
      <dgm:spPr/>
      <dgm:t>
        <a:bodyPr/>
        <a:lstStyle/>
        <a:p>
          <a:endParaRPr lang="de-DE"/>
        </a:p>
      </dgm:t>
    </dgm:pt>
    <dgm:pt modelId="{CDC990A6-7F71-4BAE-848D-F6A8E24CEC93}" type="pres">
      <dgm:prSet presAssocID="{49BA8304-8B73-4C55-9C76-045EA680AACE}" presName="circ2Tx" presStyleLbl="revTx" presStyleIdx="0" presStyleCnt="0" custScaleX="121135" custLinFactNeighborX="16543" custLinFactNeighborY="-63957">
        <dgm:presLayoutVars>
          <dgm:chMax val="0"/>
          <dgm:chPref val="0"/>
          <dgm:bulletEnabled val="1"/>
        </dgm:presLayoutVars>
      </dgm:prSet>
      <dgm:spPr/>
      <dgm:t>
        <a:bodyPr/>
        <a:lstStyle/>
        <a:p>
          <a:endParaRPr lang="de-DE"/>
        </a:p>
      </dgm:t>
    </dgm:pt>
    <dgm:pt modelId="{46BBA6A3-154E-4477-B562-D37653959EA5}" type="pres">
      <dgm:prSet presAssocID="{66638E16-AA49-42A1-BC13-5D8A88F0CE6B}" presName="circ3" presStyleLbl="vennNode1" presStyleIdx="2" presStyleCnt="7"/>
      <dgm:spPr/>
      <dgm:t>
        <a:bodyPr/>
        <a:lstStyle/>
        <a:p>
          <a:endParaRPr lang="de-DE"/>
        </a:p>
      </dgm:t>
    </dgm:pt>
    <dgm:pt modelId="{C807C1E8-8322-4811-82D4-9DA2F198C735}" type="pres">
      <dgm:prSet presAssocID="{66638E16-AA49-42A1-BC13-5D8A88F0CE6B}" presName="circ3Tx" presStyleLbl="revTx" presStyleIdx="0" presStyleCnt="0" custScaleX="143528" custLinFactNeighborX="25904" custLinFactNeighborY="-41175">
        <dgm:presLayoutVars>
          <dgm:chMax val="0"/>
          <dgm:chPref val="0"/>
          <dgm:bulletEnabled val="1"/>
        </dgm:presLayoutVars>
      </dgm:prSet>
      <dgm:spPr/>
      <dgm:t>
        <a:bodyPr/>
        <a:lstStyle/>
        <a:p>
          <a:endParaRPr lang="de-DE"/>
        </a:p>
      </dgm:t>
    </dgm:pt>
    <dgm:pt modelId="{62E2637F-6AE9-4069-A143-08A439F23549}" type="pres">
      <dgm:prSet presAssocID="{9BF051C5-A6F7-4800-8898-EFF88929DBEE}" presName="circ4" presStyleLbl="vennNode1" presStyleIdx="3" presStyleCnt="7" custLinFactNeighborX="-468" custLinFactNeighborY="-17669"/>
      <dgm:spPr/>
      <dgm:t>
        <a:bodyPr/>
        <a:lstStyle/>
        <a:p>
          <a:endParaRPr lang="de-DE"/>
        </a:p>
      </dgm:t>
    </dgm:pt>
    <dgm:pt modelId="{480BA255-F89D-4AB6-A5D2-A24CF6E5BDF7}" type="pres">
      <dgm:prSet presAssocID="{9BF051C5-A6F7-4800-8898-EFF88929DBEE}" presName="circ4Tx" presStyleLbl="revTx" presStyleIdx="0" presStyleCnt="0" custScaleX="157281" custScaleY="141561" custLinFactNeighborX="-73890" custLinFactNeighborY="10174">
        <dgm:presLayoutVars>
          <dgm:chMax val="0"/>
          <dgm:chPref val="0"/>
          <dgm:bulletEnabled val="1"/>
        </dgm:presLayoutVars>
      </dgm:prSet>
      <dgm:spPr/>
      <dgm:t>
        <a:bodyPr/>
        <a:lstStyle/>
        <a:p>
          <a:endParaRPr lang="de-DE"/>
        </a:p>
      </dgm:t>
    </dgm:pt>
    <dgm:pt modelId="{CEE949CE-3023-4F02-B6F4-313EE4E55009}" type="pres">
      <dgm:prSet presAssocID="{B703CD33-4923-431F-9DC4-0BAD6D1E5F49}" presName="circ5" presStyleLbl="vennNode1" presStyleIdx="4" presStyleCnt="7" custLinFactNeighborX="672" custLinFactNeighborY="-17841"/>
      <dgm:spPr/>
      <dgm:t>
        <a:bodyPr/>
        <a:lstStyle/>
        <a:p>
          <a:endParaRPr lang="de-DE"/>
        </a:p>
      </dgm:t>
    </dgm:pt>
    <dgm:pt modelId="{CDA05891-75CD-456F-9D1A-98D0911ADF34}" type="pres">
      <dgm:prSet presAssocID="{B703CD33-4923-431F-9DC4-0BAD6D1E5F49}" presName="circ5Tx" presStyleLbl="revTx" presStyleIdx="0" presStyleCnt="0" custScaleX="174696" custLinFactNeighborX="-34139" custLinFactNeighborY="-26959">
        <dgm:presLayoutVars>
          <dgm:chMax val="0"/>
          <dgm:chPref val="0"/>
          <dgm:bulletEnabled val="1"/>
        </dgm:presLayoutVars>
      </dgm:prSet>
      <dgm:spPr/>
      <dgm:t>
        <a:bodyPr/>
        <a:lstStyle/>
        <a:p>
          <a:endParaRPr lang="de-DE"/>
        </a:p>
      </dgm:t>
    </dgm:pt>
    <dgm:pt modelId="{CFB49DE1-C51F-4D85-BF10-F1ED484AA767}" type="pres">
      <dgm:prSet presAssocID="{187B4548-7335-49CB-8BB3-1F7522AFF93F}" presName="circ6" presStyleLbl="vennNode1" presStyleIdx="5" presStyleCnt="7"/>
      <dgm:spPr/>
      <dgm:t>
        <a:bodyPr/>
        <a:lstStyle/>
        <a:p>
          <a:endParaRPr lang="de-DE"/>
        </a:p>
      </dgm:t>
    </dgm:pt>
    <dgm:pt modelId="{7F0BD0AC-03A4-42DF-B90F-5574DA5028F4}" type="pres">
      <dgm:prSet presAssocID="{187B4548-7335-49CB-8BB3-1F7522AFF93F}" presName="circ6Tx" presStyleLbl="revTx" presStyleIdx="0" presStyleCnt="0" custScaleX="177412" custScaleY="151722" custLinFactNeighborX="-20320" custLinFactNeighborY="-35181">
        <dgm:presLayoutVars>
          <dgm:chMax val="0"/>
          <dgm:chPref val="0"/>
          <dgm:bulletEnabled val="1"/>
        </dgm:presLayoutVars>
      </dgm:prSet>
      <dgm:spPr/>
      <dgm:t>
        <a:bodyPr/>
        <a:lstStyle/>
        <a:p>
          <a:endParaRPr lang="de-DE"/>
        </a:p>
      </dgm:t>
    </dgm:pt>
    <dgm:pt modelId="{6926F978-555C-4D75-A6C2-57F4881B8494}" type="pres">
      <dgm:prSet presAssocID="{BF4ECE61-0A47-42F3-A8C0-ED1D7FD7D0F8}" presName="circ7" presStyleLbl="vennNode1" presStyleIdx="6" presStyleCnt="7"/>
      <dgm:spPr/>
      <dgm:t>
        <a:bodyPr/>
        <a:lstStyle/>
        <a:p>
          <a:endParaRPr lang="de-DE"/>
        </a:p>
      </dgm:t>
    </dgm:pt>
    <dgm:pt modelId="{B9FAB1AB-A583-4268-8FA1-B501F91948A4}" type="pres">
      <dgm:prSet presAssocID="{BF4ECE61-0A47-42F3-A8C0-ED1D7FD7D0F8}" presName="circ7Tx" presStyleLbl="revTx" presStyleIdx="0" presStyleCnt="0" custScaleX="120390" custLinFactNeighborX="5494" custLinFactNeighborY="-89565">
        <dgm:presLayoutVars>
          <dgm:chMax val="0"/>
          <dgm:chPref val="0"/>
          <dgm:bulletEnabled val="1"/>
        </dgm:presLayoutVars>
      </dgm:prSet>
      <dgm:spPr/>
      <dgm:t>
        <a:bodyPr/>
        <a:lstStyle/>
        <a:p>
          <a:endParaRPr lang="de-DE"/>
        </a:p>
      </dgm:t>
    </dgm:pt>
  </dgm:ptLst>
  <dgm:cxnLst>
    <dgm:cxn modelId="{04AE1266-8977-4AED-B012-F2FECEA6ACAA}" srcId="{21EA7B15-D196-4045-8EF9-937658069264}" destId="{6D370A2A-EAA9-47BF-AAA6-489D4280DE11}" srcOrd="17" destOrd="0" parTransId="{7C25629F-A389-43B9-B2E4-C1DBBC34C969}" sibTransId="{B112F975-84F2-4458-B105-E7BE76929766}"/>
    <dgm:cxn modelId="{645EEE00-6239-4D8E-AF47-B305758B05FE}" srcId="{21EA7B15-D196-4045-8EF9-937658069264}" destId="{33F58961-544C-48D2-A4F0-2C739D453CBA}" srcOrd="15" destOrd="0" parTransId="{AC0E2931-1790-4C55-859E-F847FBFD0782}" sibTransId="{B12D78CD-49CC-4DF4-B5AE-5DCB1CA770D9}"/>
    <dgm:cxn modelId="{869242E7-62E0-417B-9066-A41DEC611B0B}" srcId="{21EA7B15-D196-4045-8EF9-937658069264}" destId="{66638E16-AA49-42A1-BC13-5D8A88F0CE6B}" srcOrd="2" destOrd="0" parTransId="{CC16C286-7576-48B5-9F90-3F54041798B8}" sibTransId="{88623B62-40B7-4A4E-A651-6956CB0D48DC}"/>
    <dgm:cxn modelId="{15CF5DD3-3D5B-4FF1-99FD-CDF733E9F934}" srcId="{21EA7B15-D196-4045-8EF9-937658069264}" destId="{187B4548-7335-49CB-8BB3-1F7522AFF93F}" srcOrd="5" destOrd="0" parTransId="{495119C1-4204-475B-9525-12D59F18D303}" sibTransId="{B8D2C2B4-F0BC-4B26-9807-155788A01C69}"/>
    <dgm:cxn modelId="{C93DA484-3342-4F12-BBA2-9C2FDDB3F3D1}" srcId="{21EA7B15-D196-4045-8EF9-937658069264}" destId="{C4460C49-D984-4036-B49A-2ED3BC628937}" srcOrd="12" destOrd="0" parTransId="{B592F4D3-8631-4788-AF5E-081EC0885981}" sibTransId="{B1D4E8CA-5171-4D7B-A245-8E4B4B1A451D}"/>
    <dgm:cxn modelId="{D30B7072-A321-477B-9105-93CA7CB937F0}" srcId="{21EA7B15-D196-4045-8EF9-937658069264}" destId="{6DC7B373-4D76-474C-8110-F650E53774F5}" srcOrd="20" destOrd="0" parTransId="{D4C0DA9B-BD23-421F-B3B7-E1E1487FFC2C}" sibTransId="{7391FE77-CE42-4DA5-8205-D684BC4D6204}"/>
    <dgm:cxn modelId="{1815BDF4-EFF4-4624-AE3D-AB1302180DA2}" srcId="{21EA7B15-D196-4045-8EF9-937658069264}" destId="{3FBC922F-9951-40BC-AB2E-2BD6D7E55F17}" srcOrd="16" destOrd="0" parTransId="{A749A605-7459-4E0F-917A-474BBAA95388}" sibTransId="{4B50590E-AF21-47DE-82B7-4308DECEEA55}"/>
    <dgm:cxn modelId="{ECC69CDF-B650-4577-AFE6-A2F4F3C91CAD}" srcId="{21EA7B15-D196-4045-8EF9-937658069264}" destId="{9D3E5514-E15E-4AE1-B9A5-51F82BD7C2B9}" srcOrd="8" destOrd="0" parTransId="{57C62D46-D0C2-48A1-BD05-14DD17B308DA}" sibTransId="{48E48F6A-F77F-4580-B611-03C267E58D3A}"/>
    <dgm:cxn modelId="{543FFFF2-E7B3-4F38-99E8-42A451EF10AA}" srcId="{21EA7B15-D196-4045-8EF9-937658069264}" destId="{1E90A051-E5B0-4171-BE4C-AFCA9B99AE2D}" srcOrd="7" destOrd="0" parTransId="{C203F213-5C31-4BF2-B688-BC2FC474685F}" sibTransId="{EC7AF0ED-518E-40B9-A2FE-139DB08A2D4E}"/>
    <dgm:cxn modelId="{B7F04DCD-CC18-4161-9B70-A117A2525B1C}" srcId="{21EA7B15-D196-4045-8EF9-937658069264}" destId="{9BF051C5-A6F7-4800-8898-EFF88929DBEE}" srcOrd="3" destOrd="0" parTransId="{0D5FE700-7897-4D53-90C2-7B64BE2CD2B8}" sibTransId="{110B27C5-10BF-4A94-96C5-4A6F102E8F76}"/>
    <dgm:cxn modelId="{35F1F760-7493-494B-8F96-596E11330162}" srcId="{21EA7B15-D196-4045-8EF9-937658069264}" destId="{45AE06BA-6D67-4E13-85FF-0F854AC7F435}" srcOrd="18" destOrd="0" parTransId="{D2A85873-A62D-4868-B8A2-D71E1DD8129C}" sibTransId="{5948A571-3280-4515-8A17-970CD8C8D5F8}"/>
    <dgm:cxn modelId="{80B64861-1BCE-431F-8A75-87FF6422DF73}" type="presOf" srcId="{49BA8304-8B73-4C55-9C76-045EA680AACE}" destId="{CDC990A6-7F71-4BAE-848D-F6A8E24CEC93}" srcOrd="0" destOrd="0" presId="urn:microsoft.com/office/officeart/2005/8/layout/venn1"/>
    <dgm:cxn modelId="{B319FFD6-2035-47C4-B6B3-2A66F0EC34EE}" srcId="{21EA7B15-D196-4045-8EF9-937658069264}" destId="{3D5D0EAC-2CF5-48AB-8121-D7B47D17E98F}" srcOrd="0" destOrd="0" parTransId="{C38AE27A-19F0-487A-AF64-29A4DCB6DDFA}" sibTransId="{CAC6628F-B04B-4432-BF2B-6754DE437E1B}"/>
    <dgm:cxn modelId="{4B0F2799-0B74-48E8-92E9-CED083DB07CD}" srcId="{21EA7B15-D196-4045-8EF9-937658069264}" destId="{B0DAD977-3FCC-42CD-93C3-4DE9A33C5D9F}" srcOrd="10" destOrd="0" parTransId="{C493BB1A-3821-43F3-99F2-F9C47A50C0A2}" sibTransId="{A3300E2A-4D7A-475C-A24A-A0903038E76B}"/>
    <dgm:cxn modelId="{DC0091D5-5A41-4673-9D2F-09E8025757EF}" srcId="{21EA7B15-D196-4045-8EF9-937658069264}" destId="{49BA8304-8B73-4C55-9C76-045EA680AACE}" srcOrd="1" destOrd="0" parTransId="{A3AD200B-1D7A-4A14-854E-79B83C9B83FE}" sibTransId="{57530E75-F6DC-4466-9681-9965CFDC3B4F}"/>
    <dgm:cxn modelId="{4E73263C-4F63-471E-8E85-E66E0FA2CC0E}" type="presOf" srcId="{9BF051C5-A6F7-4800-8898-EFF88929DBEE}" destId="{480BA255-F89D-4AB6-A5D2-A24CF6E5BDF7}" srcOrd="0" destOrd="0" presId="urn:microsoft.com/office/officeart/2005/8/layout/venn1"/>
    <dgm:cxn modelId="{FF76FB10-DC66-4183-A77C-A7868F68CCFD}" type="presOf" srcId="{BF4ECE61-0A47-42F3-A8C0-ED1D7FD7D0F8}" destId="{B9FAB1AB-A583-4268-8FA1-B501F91948A4}" srcOrd="0" destOrd="0" presId="urn:microsoft.com/office/officeart/2005/8/layout/venn1"/>
    <dgm:cxn modelId="{9703EE25-BB1E-48A4-9CDF-C9185EC1BFFC}" type="presOf" srcId="{187B4548-7335-49CB-8BB3-1F7522AFF93F}" destId="{7F0BD0AC-03A4-42DF-B90F-5574DA5028F4}" srcOrd="0" destOrd="0" presId="urn:microsoft.com/office/officeart/2005/8/layout/venn1"/>
    <dgm:cxn modelId="{5FB715BA-9ABF-4D8C-9186-37DCBA9DEB85}" type="presOf" srcId="{21EA7B15-D196-4045-8EF9-937658069264}" destId="{F15674CD-AB2D-458F-8A9E-B4AE242EFD99}" srcOrd="0" destOrd="0" presId="urn:microsoft.com/office/officeart/2005/8/layout/venn1"/>
    <dgm:cxn modelId="{90910D86-33BB-454D-B147-0DB09728FF15}" type="presOf" srcId="{3D5D0EAC-2CF5-48AB-8121-D7B47D17E98F}" destId="{FE9BCE33-5A8A-4B3E-A8C6-11CC09BB4082}" srcOrd="0" destOrd="0" presId="urn:microsoft.com/office/officeart/2005/8/layout/venn1"/>
    <dgm:cxn modelId="{FA2E7E86-C436-405D-8AC5-F0CB7B8CB9D2}" srcId="{21EA7B15-D196-4045-8EF9-937658069264}" destId="{E67E0880-9EC7-4404-95D9-D539EF6F4807}" srcOrd="13" destOrd="0" parTransId="{254A264D-824C-4F6A-B0DE-BA1A38B25A8D}" sibTransId="{4BDE7D40-1ADE-41D7-B351-8BB36639010A}"/>
    <dgm:cxn modelId="{74CBE98E-BA24-4BC4-B221-E183D5F18FDC}" srcId="{21EA7B15-D196-4045-8EF9-937658069264}" destId="{BF4ECE61-0A47-42F3-A8C0-ED1D7FD7D0F8}" srcOrd="6" destOrd="0" parTransId="{6EEA4EE1-F1D0-4F5A-B596-A99E29354413}" sibTransId="{FDE22E1E-02E8-4194-9C70-5B4FCFD7B58F}"/>
    <dgm:cxn modelId="{B582223C-306F-4747-AF28-C62D5A6A121C}" type="presOf" srcId="{66638E16-AA49-42A1-BC13-5D8A88F0CE6B}" destId="{C807C1E8-8322-4811-82D4-9DA2F198C735}" srcOrd="0" destOrd="0" presId="urn:microsoft.com/office/officeart/2005/8/layout/venn1"/>
    <dgm:cxn modelId="{C59D283E-4593-4533-B914-6CD3C35C79E5}" srcId="{21EA7B15-D196-4045-8EF9-937658069264}" destId="{87D18215-E1C0-4E26-995B-D1581766F532}" srcOrd="19" destOrd="0" parTransId="{2256C289-3B0F-476A-9EF1-AC7EC51FAA52}" sibTransId="{1C200472-BFDA-4261-83B9-3D53325240D4}"/>
    <dgm:cxn modelId="{ED32E346-209C-4C56-AAE7-8BA9AC1A3904}" type="presOf" srcId="{B703CD33-4923-431F-9DC4-0BAD6D1E5F49}" destId="{CDA05891-75CD-456F-9D1A-98D0911ADF34}" srcOrd="0" destOrd="0" presId="urn:microsoft.com/office/officeart/2005/8/layout/venn1"/>
    <dgm:cxn modelId="{6B7141E8-720D-4182-9525-DD14113F42A8}" srcId="{21EA7B15-D196-4045-8EF9-937658069264}" destId="{85C4DFB6-6A62-4779-913D-AAF8F6E91F07}" srcOrd="9" destOrd="0" parTransId="{016A7DE1-2605-4019-BC59-542C880CB1C6}" sibTransId="{C15CE526-0B2A-41FC-8FC8-A568898F78B7}"/>
    <dgm:cxn modelId="{643829E8-5D18-4D7E-BD19-0DCACC61657B}" srcId="{21EA7B15-D196-4045-8EF9-937658069264}" destId="{C2303947-D20A-41BA-826A-7B1D1C6B6D1A}" srcOrd="11" destOrd="0" parTransId="{BB5D85B2-FC5B-4C35-B991-D851EDEF3702}" sibTransId="{D19D1D56-46D5-43AB-83B3-1ED6CC71C01F}"/>
    <dgm:cxn modelId="{3CEAF8D4-2D1B-4068-9D34-5FE77850410D}" srcId="{21EA7B15-D196-4045-8EF9-937658069264}" destId="{B703CD33-4923-431F-9DC4-0BAD6D1E5F49}" srcOrd="4" destOrd="0" parTransId="{F74A3FDA-A459-492F-8BBB-8280199D96EA}" sibTransId="{B7CD74C2-E8D2-48D3-B27C-CDC3BB16D2C8}"/>
    <dgm:cxn modelId="{CB3569C7-D8DE-4776-A893-89DDE22ED868}" srcId="{21EA7B15-D196-4045-8EF9-937658069264}" destId="{31018BC5-A031-4CBF-9B86-BAAFCBBFE63B}" srcOrd="14" destOrd="0" parTransId="{5E59039D-E7DF-4CDA-B6B3-C8E4DF184EF0}" sibTransId="{44A32716-2AD8-454F-B067-417236F723A8}"/>
    <dgm:cxn modelId="{39FB389F-A6C3-4BD1-AFE3-37351033EE11}" type="presParOf" srcId="{F15674CD-AB2D-458F-8A9E-B4AE242EFD99}" destId="{3958AD0D-74B5-4CC3-BB9D-58D5F670ED3E}" srcOrd="0" destOrd="0" presId="urn:microsoft.com/office/officeart/2005/8/layout/venn1"/>
    <dgm:cxn modelId="{C1D01B5A-74EA-442E-B9CA-A87E59CD39BB}" type="presParOf" srcId="{F15674CD-AB2D-458F-8A9E-B4AE242EFD99}" destId="{FE9BCE33-5A8A-4B3E-A8C6-11CC09BB4082}" srcOrd="1" destOrd="0" presId="urn:microsoft.com/office/officeart/2005/8/layout/venn1"/>
    <dgm:cxn modelId="{1F133286-FC59-4475-BB59-2341AF86B2C4}" type="presParOf" srcId="{F15674CD-AB2D-458F-8A9E-B4AE242EFD99}" destId="{082D849F-3421-4C08-928E-A63CCE0AEF9A}" srcOrd="2" destOrd="0" presId="urn:microsoft.com/office/officeart/2005/8/layout/venn1"/>
    <dgm:cxn modelId="{D1E47C0A-6E79-4BB5-997E-927F88871F98}" type="presParOf" srcId="{F15674CD-AB2D-458F-8A9E-B4AE242EFD99}" destId="{CDC990A6-7F71-4BAE-848D-F6A8E24CEC93}" srcOrd="3" destOrd="0" presId="urn:microsoft.com/office/officeart/2005/8/layout/venn1"/>
    <dgm:cxn modelId="{5E462226-9F08-4555-8C58-D3E9C4BA3215}" type="presParOf" srcId="{F15674CD-AB2D-458F-8A9E-B4AE242EFD99}" destId="{46BBA6A3-154E-4477-B562-D37653959EA5}" srcOrd="4" destOrd="0" presId="urn:microsoft.com/office/officeart/2005/8/layout/venn1"/>
    <dgm:cxn modelId="{A3F3849F-067D-4F45-9C45-AB3E26180299}" type="presParOf" srcId="{F15674CD-AB2D-458F-8A9E-B4AE242EFD99}" destId="{C807C1E8-8322-4811-82D4-9DA2F198C735}" srcOrd="5" destOrd="0" presId="urn:microsoft.com/office/officeart/2005/8/layout/venn1"/>
    <dgm:cxn modelId="{09339911-EBEE-4975-B7C4-C4AED0F6D991}" type="presParOf" srcId="{F15674CD-AB2D-458F-8A9E-B4AE242EFD99}" destId="{62E2637F-6AE9-4069-A143-08A439F23549}" srcOrd="6" destOrd="0" presId="urn:microsoft.com/office/officeart/2005/8/layout/venn1"/>
    <dgm:cxn modelId="{E81D078A-9E08-4264-8D9B-E9353AA9B81C}" type="presParOf" srcId="{F15674CD-AB2D-458F-8A9E-B4AE242EFD99}" destId="{480BA255-F89D-4AB6-A5D2-A24CF6E5BDF7}" srcOrd="7" destOrd="0" presId="urn:microsoft.com/office/officeart/2005/8/layout/venn1"/>
    <dgm:cxn modelId="{C68358D9-F7FC-41ED-A64C-F9AA0FF5F059}" type="presParOf" srcId="{F15674CD-AB2D-458F-8A9E-B4AE242EFD99}" destId="{CEE949CE-3023-4F02-B6F4-313EE4E55009}" srcOrd="8" destOrd="0" presId="urn:microsoft.com/office/officeart/2005/8/layout/venn1"/>
    <dgm:cxn modelId="{2DEDB3AC-2A22-4037-BE0D-69E303540022}" type="presParOf" srcId="{F15674CD-AB2D-458F-8A9E-B4AE242EFD99}" destId="{CDA05891-75CD-456F-9D1A-98D0911ADF34}" srcOrd="9" destOrd="0" presId="urn:microsoft.com/office/officeart/2005/8/layout/venn1"/>
    <dgm:cxn modelId="{AAECA18E-5119-4A5B-A41C-68F061801B09}" type="presParOf" srcId="{F15674CD-AB2D-458F-8A9E-B4AE242EFD99}" destId="{CFB49DE1-C51F-4D85-BF10-F1ED484AA767}" srcOrd="10" destOrd="0" presId="urn:microsoft.com/office/officeart/2005/8/layout/venn1"/>
    <dgm:cxn modelId="{80DB4415-95E9-4B4C-B85D-938B2007D700}" type="presParOf" srcId="{F15674CD-AB2D-458F-8A9E-B4AE242EFD99}" destId="{7F0BD0AC-03A4-42DF-B90F-5574DA5028F4}" srcOrd="11" destOrd="0" presId="urn:microsoft.com/office/officeart/2005/8/layout/venn1"/>
    <dgm:cxn modelId="{80BEF2BB-350A-460B-B3CE-202CA713B0AB}" type="presParOf" srcId="{F15674CD-AB2D-458F-8A9E-B4AE242EFD99}" destId="{6926F978-555C-4D75-A6C2-57F4881B8494}" srcOrd="12" destOrd="0" presId="urn:microsoft.com/office/officeart/2005/8/layout/venn1"/>
    <dgm:cxn modelId="{9FD5460C-FDDC-446F-980B-170434EB3D25}" type="presParOf" srcId="{F15674CD-AB2D-458F-8A9E-B4AE242EFD99}" destId="{B9FAB1AB-A583-4268-8FA1-B501F91948A4}"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50BF9D-EE15-4E24-AAB0-1CACE1E6D9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de-DE"/>
        </a:p>
      </dgm:t>
    </dgm:pt>
    <dgm:pt modelId="{B4F5B7F0-A200-484D-AC08-555969F38428}">
      <dgm:prSet phldrT="[Text]" custT="1">
        <dgm:style>
          <a:lnRef idx="3">
            <a:schemeClr val="lt1"/>
          </a:lnRef>
          <a:fillRef idx="1">
            <a:schemeClr val="accent1"/>
          </a:fillRef>
          <a:effectRef idx="1">
            <a:schemeClr val="accent1"/>
          </a:effectRef>
          <a:fontRef idx="minor">
            <a:schemeClr val="lt1"/>
          </a:fontRef>
        </dgm:style>
      </dgm:prSet>
      <dgm:spPr/>
      <dgm:t>
        <a:bodyPr/>
        <a:lstStyle/>
        <a:p>
          <a:r>
            <a:rPr lang="de-DE" sz="2000" dirty="0" smtClean="0"/>
            <a:t>Treten Sie bei jedem Gespräch in direkten Blickkontakt. </a:t>
          </a:r>
        </a:p>
        <a:p>
          <a:r>
            <a:rPr lang="de-DE" sz="2000" dirty="0" smtClean="0"/>
            <a:t>So erhält der/ die Erkrankte  zusätzliche Informationen, die ihm das Gespräch erleichtern.</a:t>
          </a:r>
          <a:endParaRPr lang="de-DE" sz="2000" dirty="0"/>
        </a:p>
      </dgm:t>
    </dgm:pt>
    <dgm:pt modelId="{9BAA4E3A-DA51-4640-B87B-3DB0BF57B475}" type="parTrans" cxnId="{BC5F3E00-20BB-456B-AF70-F2CE355B6A57}">
      <dgm:prSet/>
      <dgm:spPr/>
      <dgm:t>
        <a:bodyPr/>
        <a:lstStyle/>
        <a:p>
          <a:endParaRPr lang="de-DE"/>
        </a:p>
      </dgm:t>
    </dgm:pt>
    <dgm:pt modelId="{E57A2034-23C0-4AFE-B362-54FC4A72761F}" type="sibTrans" cxnId="{BC5F3E00-20BB-456B-AF70-F2CE355B6A57}">
      <dgm:prSet/>
      <dgm:spPr/>
      <dgm:t>
        <a:bodyPr/>
        <a:lstStyle/>
        <a:p>
          <a:endParaRPr lang="de-DE"/>
        </a:p>
      </dgm:t>
    </dgm:pt>
    <dgm:pt modelId="{1C1FA6E3-142E-4800-BC28-98F46F5C1F70}">
      <dgm:prSet custT="1">
        <dgm:style>
          <a:lnRef idx="3">
            <a:schemeClr val="lt1"/>
          </a:lnRef>
          <a:fillRef idx="1">
            <a:schemeClr val="accent5"/>
          </a:fillRef>
          <a:effectRef idx="1">
            <a:schemeClr val="accent5"/>
          </a:effectRef>
          <a:fontRef idx="minor">
            <a:schemeClr val="lt1"/>
          </a:fontRef>
        </dgm:style>
      </dgm:prSet>
      <dgm:spPr/>
      <dgm:t>
        <a:bodyPr/>
        <a:lstStyle/>
        <a:p>
          <a:r>
            <a:rPr lang="de-DE" sz="2400" dirty="0" smtClean="0"/>
            <a:t>Sprechen Sie nicht zu schnell, dafür laut und deutlich</a:t>
          </a:r>
          <a:r>
            <a:rPr lang="de-DE" sz="2000" dirty="0" smtClean="0"/>
            <a:t>.</a:t>
          </a:r>
          <a:endParaRPr lang="de-DE" sz="2000" dirty="0"/>
        </a:p>
      </dgm:t>
    </dgm:pt>
    <dgm:pt modelId="{9B95FFDA-E1ED-4B65-B800-053DE2589EE3}" type="parTrans" cxnId="{43246530-8D63-4D7E-B70E-1CA7F0B9C7BE}">
      <dgm:prSet/>
      <dgm:spPr/>
      <dgm:t>
        <a:bodyPr/>
        <a:lstStyle/>
        <a:p>
          <a:endParaRPr lang="de-DE"/>
        </a:p>
      </dgm:t>
    </dgm:pt>
    <dgm:pt modelId="{587FBA8D-5558-4A6D-9515-2CA1717BB81C}" type="sibTrans" cxnId="{43246530-8D63-4D7E-B70E-1CA7F0B9C7BE}">
      <dgm:prSet/>
      <dgm:spPr/>
      <dgm:t>
        <a:bodyPr/>
        <a:lstStyle/>
        <a:p>
          <a:endParaRPr lang="de-DE"/>
        </a:p>
      </dgm:t>
    </dgm:pt>
    <dgm:pt modelId="{60FF0C5F-125F-4A98-B951-D17FE4FFCCE8}">
      <dgm:prSet custT="1">
        <dgm:style>
          <a:lnRef idx="1">
            <a:schemeClr val="accent1"/>
          </a:lnRef>
          <a:fillRef idx="2">
            <a:schemeClr val="accent1"/>
          </a:fillRef>
          <a:effectRef idx="1">
            <a:schemeClr val="accent1"/>
          </a:effectRef>
          <a:fontRef idx="minor">
            <a:schemeClr val="dk1"/>
          </a:fontRef>
        </dgm:style>
      </dgm:prSet>
      <dgm:spPr/>
      <dgm:t>
        <a:bodyPr/>
        <a:lstStyle/>
        <a:p>
          <a:r>
            <a:rPr lang="de-DE" sz="2000" dirty="0" smtClean="0"/>
            <a:t>Stellen Sie auch sich immer wieder vor, wenn Sie merken, dass der/ die Demente Sie nicht immer erkennt.</a:t>
          </a:r>
          <a:endParaRPr lang="de-DE" sz="2000" dirty="0"/>
        </a:p>
      </dgm:t>
    </dgm:pt>
    <dgm:pt modelId="{118B8A82-B436-47FF-84EC-95B8B472433E}" type="parTrans" cxnId="{C9A1DC9C-B32B-4EA0-9745-09DD2CB30D5D}">
      <dgm:prSet/>
      <dgm:spPr/>
      <dgm:t>
        <a:bodyPr/>
        <a:lstStyle/>
        <a:p>
          <a:endParaRPr lang="de-DE"/>
        </a:p>
      </dgm:t>
    </dgm:pt>
    <dgm:pt modelId="{DF0844A1-CBDE-44FE-8C2A-AE7B7644F03A}" type="sibTrans" cxnId="{C9A1DC9C-B32B-4EA0-9745-09DD2CB30D5D}">
      <dgm:prSet/>
      <dgm:spPr/>
      <dgm:t>
        <a:bodyPr/>
        <a:lstStyle/>
        <a:p>
          <a:endParaRPr lang="de-DE"/>
        </a:p>
      </dgm:t>
    </dgm:pt>
    <dgm:pt modelId="{E49DD255-4328-4B0E-AE25-6F90610B669B}">
      <dgm:prSet custT="1">
        <dgm:style>
          <a:lnRef idx="1">
            <a:schemeClr val="accent5"/>
          </a:lnRef>
          <a:fillRef idx="2">
            <a:schemeClr val="accent5"/>
          </a:fillRef>
          <a:effectRef idx="1">
            <a:schemeClr val="accent5"/>
          </a:effectRef>
          <a:fontRef idx="minor">
            <a:schemeClr val="dk1"/>
          </a:fontRef>
        </dgm:style>
      </dgm:prSet>
      <dgm:spPr/>
      <dgm:t>
        <a:bodyPr/>
        <a:lstStyle/>
        <a:p>
          <a:r>
            <a:rPr lang="de-DE" sz="2000" dirty="0" smtClean="0"/>
            <a:t>Reden Sie nicht so, als wäre der/die Erkrankte nicht im Raum. Beziehen sie ihn ins Leben mit ein und ignorieren ihn nicht.</a:t>
          </a:r>
          <a:endParaRPr lang="de-DE" sz="2000" dirty="0"/>
        </a:p>
      </dgm:t>
    </dgm:pt>
    <dgm:pt modelId="{F053192A-1C92-4F30-91B9-E24F11CB1D36}" type="parTrans" cxnId="{47D9AB11-8CE9-4CC3-AE92-B01490A236A2}">
      <dgm:prSet/>
      <dgm:spPr/>
      <dgm:t>
        <a:bodyPr/>
        <a:lstStyle/>
        <a:p>
          <a:endParaRPr lang="de-DE"/>
        </a:p>
      </dgm:t>
    </dgm:pt>
    <dgm:pt modelId="{37268F9E-47CA-4633-A53A-B71CC5C0DA99}" type="sibTrans" cxnId="{47D9AB11-8CE9-4CC3-AE92-B01490A236A2}">
      <dgm:prSet/>
      <dgm:spPr/>
      <dgm:t>
        <a:bodyPr/>
        <a:lstStyle/>
        <a:p>
          <a:endParaRPr lang="de-DE"/>
        </a:p>
      </dgm:t>
    </dgm:pt>
    <dgm:pt modelId="{24754711-49E9-4AD7-9AF6-012B3BF2A5D9}" type="pres">
      <dgm:prSet presAssocID="{1350BF9D-EE15-4E24-AAB0-1CACE1E6D911}" presName="linear" presStyleCnt="0">
        <dgm:presLayoutVars>
          <dgm:dir/>
          <dgm:animLvl val="lvl"/>
          <dgm:resizeHandles val="exact"/>
        </dgm:presLayoutVars>
      </dgm:prSet>
      <dgm:spPr/>
      <dgm:t>
        <a:bodyPr/>
        <a:lstStyle/>
        <a:p>
          <a:endParaRPr lang="de-DE"/>
        </a:p>
      </dgm:t>
    </dgm:pt>
    <dgm:pt modelId="{BF553C4A-FF4E-4569-98B9-21A2DE3C43CA}" type="pres">
      <dgm:prSet presAssocID="{1C1FA6E3-142E-4800-BC28-98F46F5C1F70}" presName="parentLin" presStyleCnt="0"/>
      <dgm:spPr/>
    </dgm:pt>
    <dgm:pt modelId="{0AAF3D0B-1C4D-441B-B184-384F47F8B3BC}" type="pres">
      <dgm:prSet presAssocID="{1C1FA6E3-142E-4800-BC28-98F46F5C1F70}" presName="parentLeftMargin" presStyleLbl="node1" presStyleIdx="0" presStyleCnt="4"/>
      <dgm:spPr/>
      <dgm:t>
        <a:bodyPr/>
        <a:lstStyle/>
        <a:p>
          <a:endParaRPr lang="de-DE"/>
        </a:p>
      </dgm:t>
    </dgm:pt>
    <dgm:pt modelId="{FEEB280F-7151-42F7-8A70-109C6A4B1792}" type="pres">
      <dgm:prSet presAssocID="{1C1FA6E3-142E-4800-BC28-98F46F5C1F70}" presName="parentText" presStyleLbl="node1" presStyleIdx="0" presStyleCnt="4" custScaleX="142857" custScaleY="190455" custLinFactNeighborX="515" custLinFactNeighborY="-77406">
        <dgm:presLayoutVars>
          <dgm:chMax val="0"/>
          <dgm:bulletEnabled val="1"/>
        </dgm:presLayoutVars>
      </dgm:prSet>
      <dgm:spPr/>
      <dgm:t>
        <a:bodyPr/>
        <a:lstStyle/>
        <a:p>
          <a:endParaRPr lang="de-DE"/>
        </a:p>
      </dgm:t>
    </dgm:pt>
    <dgm:pt modelId="{D41C2255-BB77-47E4-8296-B2DFC43F3828}" type="pres">
      <dgm:prSet presAssocID="{1C1FA6E3-142E-4800-BC28-98F46F5C1F70}" presName="negativeSpace" presStyleCnt="0"/>
      <dgm:spPr/>
    </dgm:pt>
    <dgm:pt modelId="{0A4EBA42-7C12-4789-A79C-F3D56D91040D}" type="pres">
      <dgm:prSet presAssocID="{1C1FA6E3-142E-4800-BC28-98F46F5C1F70}" presName="childText" presStyleLbl="conFgAcc1" presStyleIdx="0" presStyleCnt="4">
        <dgm:presLayoutVars>
          <dgm:bulletEnabled val="1"/>
        </dgm:presLayoutVars>
      </dgm:prSet>
      <dgm:spPr/>
    </dgm:pt>
    <dgm:pt modelId="{11BDBFBB-A672-4D6A-82CA-02958B805D44}" type="pres">
      <dgm:prSet presAssocID="{587FBA8D-5558-4A6D-9515-2CA1717BB81C}" presName="spaceBetweenRectangles" presStyleCnt="0"/>
      <dgm:spPr/>
    </dgm:pt>
    <dgm:pt modelId="{3A427CDD-EC8C-4F81-AA8A-205CEE0B459E}" type="pres">
      <dgm:prSet presAssocID="{B4F5B7F0-A200-484D-AC08-555969F38428}" presName="parentLin" presStyleCnt="0"/>
      <dgm:spPr/>
    </dgm:pt>
    <dgm:pt modelId="{E250D873-3B9B-487A-8ED9-2BBE8C5CADBF}" type="pres">
      <dgm:prSet presAssocID="{B4F5B7F0-A200-484D-AC08-555969F38428}" presName="parentLeftMargin" presStyleLbl="node1" presStyleIdx="0" presStyleCnt="4"/>
      <dgm:spPr/>
      <dgm:t>
        <a:bodyPr/>
        <a:lstStyle/>
        <a:p>
          <a:endParaRPr lang="de-DE"/>
        </a:p>
      </dgm:t>
    </dgm:pt>
    <dgm:pt modelId="{FCC40DEF-CEF2-43B5-BDE4-53C2CBED6263}" type="pres">
      <dgm:prSet presAssocID="{B4F5B7F0-A200-484D-AC08-555969F38428}" presName="parentText" presStyleLbl="node1" presStyleIdx="1" presStyleCnt="4" custScaleX="137752" custScaleY="327708">
        <dgm:presLayoutVars>
          <dgm:chMax val="0"/>
          <dgm:bulletEnabled val="1"/>
        </dgm:presLayoutVars>
      </dgm:prSet>
      <dgm:spPr/>
      <dgm:t>
        <a:bodyPr/>
        <a:lstStyle/>
        <a:p>
          <a:endParaRPr lang="de-DE"/>
        </a:p>
      </dgm:t>
    </dgm:pt>
    <dgm:pt modelId="{2DC40708-0439-4113-806E-188AE7D0EF33}" type="pres">
      <dgm:prSet presAssocID="{B4F5B7F0-A200-484D-AC08-555969F38428}" presName="negativeSpace" presStyleCnt="0"/>
      <dgm:spPr/>
    </dgm:pt>
    <dgm:pt modelId="{0C58484A-7AF7-4649-AAE6-4714068C3D15}" type="pres">
      <dgm:prSet presAssocID="{B4F5B7F0-A200-484D-AC08-555969F38428}" presName="childText" presStyleLbl="conFgAcc1" presStyleIdx="1" presStyleCnt="4">
        <dgm:presLayoutVars>
          <dgm:bulletEnabled val="1"/>
        </dgm:presLayoutVars>
      </dgm:prSet>
      <dgm:spPr/>
    </dgm:pt>
    <dgm:pt modelId="{9DEFA49B-199F-49B8-A929-AF329BD23A8D}" type="pres">
      <dgm:prSet presAssocID="{E57A2034-23C0-4AFE-B362-54FC4A72761F}" presName="spaceBetweenRectangles" presStyleCnt="0"/>
      <dgm:spPr/>
    </dgm:pt>
    <dgm:pt modelId="{DAF87274-9FAC-4660-8ED2-05C4BF6E8C62}" type="pres">
      <dgm:prSet presAssocID="{60FF0C5F-125F-4A98-B951-D17FE4FFCCE8}" presName="parentLin" presStyleCnt="0"/>
      <dgm:spPr/>
    </dgm:pt>
    <dgm:pt modelId="{2912B263-0D1D-4662-B6DB-EAA2F8628156}" type="pres">
      <dgm:prSet presAssocID="{60FF0C5F-125F-4A98-B951-D17FE4FFCCE8}" presName="parentLeftMargin" presStyleLbl="node1" presStyleIdx="1" presStyleCnt="4"/>
      <dgm:spPr/>
      <dgm:t>
        <a:bodyPr/>
        <a:lstStyle/>
        <a:p>
          <a:endParaRPr lang="de-DE"/>
        </a:p>
      </dgm:t>
    </dgm:pt>
    <dgm:pt modelId="{F5DF78DD-5A8C-42F1-875E-F8D0DB5C567D}" type="pres">
      <dgm:prSet presAssocID="{60FF0C5F-125F-4A98-B951-D17FE4FFCCE8}" presName="parentText" presStyleLbl="node1" presStyleIdx="2" presStyleCnt="4" custScaleX="140231" custScaleY="338753" custLinFactNeighborX="7618" custLinFactNeighborY="21927">
        <dgm:presLayoutVars>
          <dgm:chMax val="0"/>
          <dgm:bulletEnabled val="1"/>
        </dgm:presLayoutVars>
      </dgm:prSet>
      <dgm:spPr/>
      <dgm:t>
        <a:bodyPr/>
        <a:lstStyle/>
        <a:p>
          <a:endParaRPr lang="de-DE"/>
        </a:p>
      </dgm:t>
    </dgm:pt>
    <dgm:pt modelId="{E4F0B85D-C7C9-4D5D-B822-C998E351FA24}" type="pres">
      <dgm:prSet presAssocID="{60FF0C5F-125F-4A98-B951-D17FE4FFCCE8}" presName="negativeSpace" presStyleCnt="0"/>
      <dgm:spPr/>
    </dgm:pt>
    <dgm:pt modelId="{C1493949-5966-4A93-BB53-DA3A60A62CAF}" type="pres">
      <dgm:prSet presAssocID="{60FF0C5F-125F-4A98-B951-D17FE4FFCCE8}" presName="childText" presStyleLbl="conFgAcc1" presStyleIdx="2" presStyleCnt="4">
        <dgm:presLayoutVars>
          <dgm:bulletEnabled val="1"/>
        </dgm:presLayoutVars>
      </dgm:prSet>
      <dgm:spPr/>
    </dgm:pt>
    <dgm:pt modelId="{9BC66FD0-3790-472A-AEE0-856B65706A7B}" type="pres">
      <dgm:prSet presAssocID="{DF0844A1-CBDE-44FE-8C2A-AE7B7644F03A}" presName="spaceBetweenRectangles" presStyleCnt="0"/>
      <dgm:spPr/>
    </dgm:pt>
    <dgm:pt modelId="{43D73D98-BEEC-4CDE-8A01-836615B9BC37}" type="pres">
      <dgm:prSet presAssocID="{E49DD255-4328-4B0E-AE25-6F90610B669B}" presName="parentLin" presStyleCnt="0"/>
      <dgm:spPr/>
    </dgm:pt>
    <dgm:pt modelId="{4C2C969D-19D4-4F15-9F6D-FBDB30CFA93A}" type="pres">
      <dgm:prSet presAssocID="{E49DD255-4328-4B0E-AE25-6F90610B669B}" presName="parentLeftMargin" presStyleLbl="node1" presStyleIdx="2" presStyleCnt="4"/>
      <dgm:spPr/>
      <dgm:t>
        <a:bodyPr/>
        <a:lstStyle/>
        <a:p>
          <a:endParaRPr lang="de-DE"/>
        </a:p>
      </dgm:t>
    </dgm:pt>
    <dgm:pt modelId="{7B148D7D-B6B9-4DDB-876E-402D4FED9FCF}" type="pres">
      <dgm:prSet presAssocID="{E49DD255-4328-4B0E-AE25-6F90610B669B}" presName="parentText" presStyleLbl="node1" presStyleIdx="3" presStyleCnt="4" custScaleX="145744" custScaleY="333653" custLinFactNeighborX="1844" custLinFactNeighborY="7538">
        <dgm:presLayoutVars>
          <dgm:chMax val="0"/>
          <dgm:bulletEnabled val="1"/>
        </dgm:presLayoutVars>
      </dgm:prSet>
      <dgm:spPr/>
      <dgm:t>
        <a:bodyPr/>
        <a:lstStyle/>
        <a:p>
          <a:endParaRPr lang="de-DE"/>
        </a:p>
      </dgm:t>
    </dgm:pt>
    <dgm:pt modelId="{610AD9CF-2782-4D7B-952C-4F111484D50B}" type="pres">
      <dgm:prSet presAssocID="{E49DD255-4328-4B0E-AE25-6F90610B669B}" presName="negativeSpace" presStyleCnt="0"/>
      <dgm:spPr/>
    </dgm:pt>
    <dgm:pt modelId="{8BAE3C39-F613-4CB1-89AA-65A84AEE73DB}" type="pres">
      <dgm:prSet presAssocID="{E49DD255-4328-4B0E-AE25-6F90610B669B}" presName="childText" presStyleLbl="conFgAcc1" presStyleIdx="3" presStyleCnt="4">
        <dgm:presLayoutVars>
          <dgm:bulletEnabled val="1"/>
        </dgm:presLayoutVars>
      </dgm:prSet>
      <dgm:spPr/>
    </dgm:pt>
  </dgm:ptLst>
  <dgm:cxnLst>
    <dgm:cxn modelId="{5AD43F2D-B528-4ABA-9701-4720287F66EF}" type="presOf" srcId="{1C1FA6E3-142E-4800-BC28-98F46F5C1F70}" destId="{FEEB280F-7151-42F7-8A70-109C6A4B1792}" srcOrd="1" destOrd="0" presId="urn:microsoft.com/office/officeart/2005/8/layout/list1"/>
    <dgm:cxn modelId="{FB68DF1C-774E-4424-A41C-351ACDB116A1}" type="presOf" srcId="{60FF0C5F-125F-4A98-B951-D17FE4FFCCE8}" destId="{2912B263-0D1D-4662-B6DB-EAA2F8628156}" srcOrd="0" destOrd="0" presId="urn:microsoft.com/office/officeart/2005/8/layout/list1"/>
    <dgm:cxn modelId="{46D78393-9E17-4282-85C7-411EF99A36E7}" type="presOf" srcId="{B4F5B7F0-A200-484D-AC08-555969F38428}" destId="{FCC40DEF-CEF2-43B5-BDE4-53C2CBED6263}" srcOrd="1" destOrd="0" presId="urn:microsoft.com/office/officeart/2005/8/layout/list1"/>
    <dgm:cxn modelId="{43246530-8D63-4D7E-B70E-1CA7F0B9C7BE}" srcId="{1350BF9D-EE15-4E24-AAB0-1CACE1E6D911}" destId="{1C1FA6E3-142E-4800-BC28-98F46F5C1F70}" srcOrd="0" destOrd="0" parTransId="{9B95FFDA-E1ED-4B65-B800-053DE2589EE3}" sibTransId="{587FBA8D-5558-4A6D-9515-2CA1717BB81C}"/>
    <dgm:cxn modelId="{47D9AB11-8CE9-4CC3-AE92-B01490A236A2}" srcId="{1350BF9D-EE15-4E24-AAB0-1CACE1E6D911}" destId="{E49DD255-4328-4B0E-AE25-6F90610B669B}" srcOrd="3" destOrd="0" parTransId="{F053192A-1C92-4F30-91B9-E24F11CB1D36}" sibTransId="{37268F9E-47CA-4633-A53A-B71CC5C0DA99}"/>
    <dgm:cxn modelId="{12023D96-2A91-411C-AFC8-381C9C4811FA}" type="presOf" srcId="{60FF0C5F-125F-4A98-B951-D17FE4FFCCE8}" destId="{F5DF78DD-5A8C-42F1-875E-F8D0DB5C567D}" srcOrd="1" destOrd="0" presId="urn:microsoft.com/office/officeart/2005/8/layout/list1"/>
    <dgm:cxn modelId="{B0B2FFEF-8D94-4015-85FC-C62764C8C4F1}" type="presOf" srcId="{1C1FA6E3-142E-4800-BC28-98F46F5C1F70}" destId="{0AAF3D0B-1C4D-441B-B184-384F47F8B3BC}" srcOrd="0" destOrd="0" presId="urn:microsoft.com/office/officeart/2005/8/layout/list1"/>
    <dgm:cxn modelId="{817C14A8-F382-4368-B5D7-C2F931165A73}" type="presOf" srcId="{B4F5B7F0-A200-484D-AC08-555969F38428}" destId="{E250D873-3B9B-487A-8ED9-2BBE8C5CADBF}" srcOrd="0" destOrd="0" presId="urn:microsoft.com/office/officeart/2005/8/layout/list1"/>
    <dgm:cxn modelId="{63D72D84-3401-4421-B77D-3EC22DAB77CE}" type="presOf" srcId="{1350BF9D-EE15-4E24-AAB0-1CACE1E6D911}" destId="{24754711-49E9-4AD7-9AF6-012B3BF2A5D9}" srcOrd="0" destOrd="0" presId="urn:microsoft.com/office/officeart/2005/8/layout/list1"/>
    <dgm:cxn modelId="{C95FDB3B-C3E1-4B8C-B88C-BDEBE86DEF54}" type="presOf" srcId="{E49DD255-4328-4B0E-AE25-6F90610B669B}" destId="{7B148D7D-B6B9-4DDB-876E-402D4FED9FCF}" srcOrd="1" destOrd="0" presId="urn:microsoft.com/office/officeart/2005/8/layout/list1"/>
    <dgm:cxn modelId="{9816DE64-E8BC-4FF9-97EC-14549B914981}" type="presOf" srcId="{E49DD255-4328-4B0E-AE25-6F90610B669B}" destId="{4C2C969D-19D4-4F15-9F6D-FBDB30CFA93A}" srcOrd="0" destOrd="0" presId="urn:microsoft.com/office/officeart/2005/8/layout/list1"/>
    <dgm:cxn modelId="{BC5F3E00-20BB-456B-AF70-F2CE355B6A57}" srcId="{1350BF9D-EE15-4E24-AAB0-1CACE1E6D911}" destId="{B4F5B7F0-A200-484D-AC08-555969F38428}" srcOrd="1" destOrd="0" parTransId="{9BAA4E3A-DA51-4640-B87B-3DB0BF57B475}" sibTransId="{E57A2034-23C0-4AFE-B362-54FC4A72761F}"/>
    <dgm:cxn modelId="{C9A1DC9C-B32B-4EA0-9745-09DD2CB30D5D}" srcId="{1350BF9D-EE15-4E24-AAB0-1CACE1E6D911}" destId="{60FF0C5F-125F-4A98-B951-D17FE4FFCCE8}" srcOrd="2" destOrd="0" parTransId="{118B8A82-B436-47FF-84EC-95B8B472433E}" sibTransId="{DF0844A1-CBDE-44FE-8C2A-AE7B7644F03A}"/>
    <dgm:cxn modelId="{63462D73-A9F7-4D48-AA4B-7542154CAF56}" type="presParOf" srcId="{24754711-49E9-4AD7-9AF6-012B3BF2A5D9}" destId="{BF553C4A-FF4E-4569-98B9-21A2DE3C43CA}" srcOrd="0" destOrd="0" presId="urn:microsoft.com/office/officeart/2005/8/layout/list1"/>
    <dgm:cxn modelId="{CCD8E53E-38F2-4B8E-8784-0249EA4F6BA7}" type="presParOf" srcId="{BF553C4A-FF4E-4569-98B9-21A2DE3C43CA}" destId="{0AAF3D0B-1C4D-441B-B184-384F47F8B3BC}" srcOrd="0" destOrd="0" presId="urn:microsoft.com/office/officeart/2005/8/layout/list1"/>
    <dgm:cxn modelId="{CF862BF8-37D5-49E2-9BC7-0FCF4467CD8B}" type="presParOf" srcId="{BF553C4A-FF4E-4569-98B9-21A2DE3C43CA}" destId="{FEEB280F-7151-42F7-8A70-109C6A4B1792}" srcOrd="1" destOrd="0" presId="urn:microsoft.com/office/officeart/2005/8/layout/list1"/>
    <dgm:cxn modelId="{C23CB7CD-4F69-484F-8AFD-2CB9918716E4}" type="presParOf" srcId="{24754711-49E9-4AD7-9AF6-012B3BF2A5D9}" destId="{D41C2255-BB77-47E4-8296-B2DFC43F3828}" srcOrd="1" destOrd="0" presId="urn:microsoft.com/office/officeart/2005/8/layout/list1"/>
    <dgm:cxn modelId="{51E7DFAF-F05D-45AA-AC62-7C575CF74D01}" type="presParOf" srcId="{24754711-49E9-4AD7-9AF6-012B3BF2A5D9}" destId="{0A4EBA42-7C12-4789-A79C-F3D56D91040D}" srcOrd="2" destOrd="0" presId="urn:microsoft.com/office/officeart/2005/8/layout/list1"/>
    <dgm:cxn modelId="{73A84E9E-F25B-4D4A-B922-C5765B83197A}" type="presParOf" srcId="{24754711-49E9-4AD7-9AF6-012B3BF2A5D9}" destId="{11BDBFBB-A672-4D6A-82CA-02958B805D44}" srcOrd="3" destOrd="0" presId="urn:microsoft.com/office/officeart/2005/8/layout/list1"/>
    <dgm:cxn modelId="{B4B84CB1-BFD5-46C1-BEFD-6D1BE8C2054D}" type="presParOf" srcId="{24754711-49E9-4AD7-9AF6-012B3BF2A5D9}" destId="{3A427CDD-EC8C-4F81-AA8A-205CEE0B459E}" srcOrd="4" destOrd="0" presId="urn:microsoft.com/office/officeart/2005/8/layout/list1"/>
    <dgm:cxn modelId="{72358F52-640B-4728-A371-F099FA563928}" type="presParOf" srcId="{3A427CDD-EC8C-4F81-AA8A-205CEE0B459E}" destId="{E250D873-3B9B-487A-8ED9-2BBE8C5CADBF}" srcOrd="0" destOrd="0" presId="urn:microsoft.com/office/officeart/2005/8/layout/list1"/>
    <dgm:cxn modelId="{7ADAD6BA-91F1-48D5-955F-4C710576DF62}" type="presParOf" srcId="{3A427CDD-EC8C-4F81-AA8A-205CEE0B459E}" destId="{FCC40DEF-CEF2-43B5-BDE4-53C2CBED6263}" srcOrd="1" destOrd="0" presId="urn:microsoft.com/office/officeart/2005/8/layout/list1"/>
    <dgm:cxn modelId="{830BA683-9560-4E82-898F-D43629321470}" type="presParOf" srcId="{24754711-49E9-4AD7-9AF6-012B3BF2A5D9}" destId="{2DC40708-0439-4113-806E-188AE7D0EF33}" srcOrd="5" destOrd="0" presId="urn:microsoft.com/office/officeart/2005/8/layout/list1"/>
    <dgm:cxn modelId="{9098E627-7407-4C01-8E9B-B57CC0617A88}" type="presParOf" srcId="{24754711-49E9-4AD7-9AF6-012B3BF2A5D9}" destId="{0C58484A-7AF7-4649-AAE6-4714068C3D15}" srcOrd="6" destOrd="0" presId="urn:microsoft.com/office/officeart/2005/8/layout/list1"/>
    <dgm:cxn modelId="{7CD3249F-9F8E-482D-84D2-A8AFF652A134}" type="presParOf" srcId="{24754711-49E9-4AD7-9AF6-012B3BF2A5D9}" destId="{9DEFA49B-199F-49B8-A929-AF329BD23A8D}" srcOrd="7" destOrd="0" presId="urn:microsoft.com/office/officeart/2005/8/layout/list1"/>
    <dgm:cxn modelId="{D4C3715C-C21C-4EB0-94B9-4AA54F272FC0}" type="presParOf" srcId="{24754711-49E9-4AD7-9AF6-012B3BF2A5D9}" destId="{DAF87274-9FAC-4660-8ED2-05C4BF6E8C62}" srcOrd="8" destOrd="0" presId="urn:microsoft.com/office/officeart/2005/8/layout/list1"/>
    <dgm:cxn modelId="{1C876B1E-42E3-4FE2-BBF3-03CE4D5F4433}" type="presParOf" srcId="{DAF87274-9FAC-4660-8ED2-05C4BF6E8C62}" destId="{2912B263-0D1D-4662-B6DB-EAA2F8628156}" srcOrd="0" destOrd="0" presId="urn:microsoft.com/office/officeart/2005/8/layout/list1"/>
    <dgm:cxn modelId="{39D69D18-4905-4250-A0B1-E56F69EBB704}" type="presParOf" srcId="{DAF87274-9FAC-4660-8ED2-05C4BF6E8C62}" destId="{F5DF78DD-5A8C-42F1-875E-F8D0DB5C567D}" srcOrd="1" destOrd="0" presId="urn:microsoft.com/office/officeart/2005/8/layout/list1"/>
    <dgm:cxn modelId="{6831EDF1-23F2-419D-AF2C-317F9BE5EC76}" type="presParOf" srcId="{24754711-49E9-4AD7-9AF6-012B3BF2A5D9}" destId="{E4F0B85D-C7C9-4D5D-B822-C998E351FA24}" srcOrd="9" destOrd="0" presId="urn:microsoft.com/office/officeart/2005/8/layout/list1"/>
    <dgm:cxn modelId="{21C926F1-8369-458D-90A1-3B986A483E95}" type="presParOf" srcId="{24754711-49E9-4AD7-9AF6-012B3BF2A5D9}" destId="{C1493949-5966-4A93-BB53-DA3A60A62CAF}" srcOrd="10" destOrd="0" presId="urn:microsoft.com/office/officeart/2005/8/layout/list1"/>
    <dgm:cxn modelId="{B1543257-7AAD-4EA7-9807-38AF01FCAE4B}" type="presParOf" srcId="{24754711-49E9-4AD7-9AF6-012B3BF2A5D9}" destId="{9BC66FD0-3790-472A-AEE0-856B65706A7B}" srcOrd="11" destOrd="0" presId="urn:microsoft.com/office/officeart/2005/8/layout/list1"/>
    <dgm:cxn modelId="{26462C10-4A90-4014-8FD6-32FBB707BB82}" type="presParOf" srcId="{24754711-49E9-4AD7-9AF6-012B3BF2A5D9}" destId="{43D73D98-BEEC-4CDE-8A01-836615B9BC37}" srcOrd="12" destOrd="0" presId="urn:microsoft.com/office/officeart/2005/8/layout/list1"/>
    <dgm:cxn modelId="{E35329A3-CD64-476E-9104-C385DAC27652}" type="presParOf" srcId="{43D73D98-BEEC-4CDE-8A01-836615B9BC37}" destId="{4C2C969D-19D4-4F15-9F6D-FBDB30CFA93A}" srcOrd="0" destOrd="0" presId="urn:microsoft.com/office/officeart/2005/8/layout/list1"/>
    <dgm:cxn modelId="{BB7F1942-7FD4-427D-B7C2-D1077016CDDD}" type="presParOf" srcId="{43D73D98-BEEC-4CDE-8A01-836615B9BC37}" destId="{7B148D7D-B6B9-4DDB-876E-402D4FED9FCF}" srcOrd="1" destOrd="0" presId="urn:microsoft.com/office/officeart/2005/8/layout/list1"/>
    <dgm:cxn modelId="{AFEEF971-E306-48CE-BDD2-2C7ECEDDA667}" type="presParOf" srcId="{24754711-49E9-4AD7-9AF6-012B3BF2A5D9}" destId="{610AD9CF-2782-4D7B-952C-4F111484D50B}" srcOrd="13" destOrd="0" presId="urn:microsoft.com/office/officeart/2005/8/layout/list1"/>
    <dgm:cxn modelId="{BAAA4E28-4ABD-488E-8B77-BA86E97E729C}" type="presParOf" srcId="{24754711-49E9-4AD7-9AF6-012B3BF2A5D9}" destId="{8BAE3C39-F613-4CB1-89AA-65A84AEE73D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9115AA-CF64-4BB0-A6CD-41E998967967}" type="doc">
      <dgm:prSet loTypeId="urn:microsoft.com/office/officeart/2005/8/layout/cycle6" loCatId="relationship" qsTypeId="urn:microsoft.com/office/officeart/2005/8/quickstyle/simple1" qsCatId="simple" csTypeId="urn:microsoft.com/office/officeart/2005/8/colors/accent2_2" csCatId="accent2" phldr="1"/>
      <dgm:spPr/>
      <dgm:t>
        <a:bodyPr/>
        <a:lstStyle/>
        <a:p>
          <a:endParaRPr lang="de-DE"/>
        </a:p>
      </dgm:t>
    </dgm:pt>
    <dgm:pt modelId="{7561275B-99BC-454E-A721-8B8528ED6DB4}">
      <dgm:prSet phldrT="[Text]" custT="1"/>
      <dgm:spPr/>
      <dgm:t>
        <a:bodyPr/>
        <a:lstStyle/>
        <a:p>
          <a:r>
            <a:rPr lang="de-DE" sz="1600" b="1" dirty="0" smtClean="0">
              <a:latin typeface="Arial" panose="020B0604020202020204" pitchFamily="34" charset="0"/>
              <a:cs typeface="Arial" panose="020B0604020202020204" pitchFamily="34" charset="0"/>
            </a:rPr>
            <a:t>Verlust/ Defizit</a:t>
          </a:r>
          <a:endParaRPr lang="de-DE" sz="1600" b="1" dirty="0">
            <a:latin typeface="Arial" panose="020B0604020202020204" pitchFamily="34" charset="0"/>
            <a:cs typeface="Arial" panose="020B0604020202020204" pitchFamily="34" charset="0"/>
          </a:endParaRPr>
        </a:p>
      </dgm:t>
    </dgm:pt>
    <dgm:pt modelId="{42D0D1D2-3F4A-4C56-92B0-BFEF163DADAB}" type="parTrans" cxnId="{177518CA-1332-4CD0-9097-FBD13C07B39D}">
      <dgm:prSet/>
      <dgm:spPr/>
      <dgm:t>
        <a:bodyPr/>
        <a:lstStyle/>
        <a:p>
          <a:endParaRPr lang="de-DE"/>
        </a:p>
      </dgm:t>
    </dgm:pt>
    <dgm:pt modelId="{885CF0C5-F9AD-41CD-8D72-E003E4FD17FF}" type="sibTrans" cxnId="{177518CA-1332-4CD0-9097-FBD13C07B39D}">
      <dgm:prSet/>
      <dgm:spPr/>
      <dgm:t>
        <a:bodyPr/>
        <a:lstStyle/>
        <a:p>
          <a:endParaRPr lang="de-DE"/>
        </a:p>
      </dgm:t>
    </dgm:pt>
    <dgm:pt modelId="{570BC892-D7CA-4A9C-A619-13539312BCBF}">
      <dgm:prSet phldrT="[Text]" custT="1"/>
      <dgm:spPr/>
      <dgm:t>
        <a:bodyPr/>
        <a:lstStyle/>
        <a:p>
          <a:r>
            <a:rPr lang="de-DE" sz="1600" b="1">
              <a:latin typeface="Arial" panose="020B0604020202020204" pitchFamily="34" charset="0"/>
              <a:cs typeface="Arial" panose="020B0604020202020204" pitchFamily="34" charset="0"/>
            </a:rPr>
            <a:t>Empathie Wertschätzung</a:t>
          </a:r>
        </a:p>
      </dgm:t>
    </dgm:pt>
    <dgm:pt modelId="{7A4F7A6B-37DA-43C0-AA13-286996E301BE}" type="parTrans" cxnId="{8E5E1037-5914-42FD-9309-467B30CC14ED}">
      <dgm:prSet/>
      <dgm:spPr/>
      <dgm:t>
        <a:bodyPr/>
        <a:lstStyle/>
        <a:p>
          <a:endParaRPr lang="de-DE"/>
        </a:p>
      </dgm:t>
    </dgm:pt>
    <dgm:pt modelId="{9D136501-705F-43CE-866B-08B7A11FD367}" type="sibTrans" cxnId="{8E5E1037-5914-42FD-9309-467B30CC14ED}">
      <dgm:prSet/>
      <dgm:spPr/>
      <dgm:t>
        <a:bodyPr/>
        <a:lstStyle/>
        <a:p>
          <a:endParaRPr lang="de-DE"/>
        </a:p>
      </dgm:t>
    </dgm:pt>
    <dgm:pt modelId="{6DFCB834-F501-4C3A-BB62-55A77636F2AA}">
      <dgm:prSet phldrT="[Text]" custT="1"/>
      <dgm:spPr/>
      <dgm:t>
        <a:bodyPr/>
        <a:lstStyle/>
        <a:p>
          <a:r>
            <a:rPr lang="de-DE" sz="1600" b="1" dirty="0" smtClean="0">
              <a:latin typeface="Arial" panose="020B0604020202020204" pitchFamily="34" charset="0"/>
              <a:cs typeface="Arial" panose="020B0604020202020204" pitchFamily="34" charset="0"/>
            </a:rPr>
            <a:t>Lob/ Erlerntes </a:t>
          </a:r>
          <a:r>
            <a:rPr lang="de-DE" sz="1600" b="1" dirty="0">
              <a:latin typeface="Arial" panose="020B0604020202020204" pitchFamily="34" charset="0"/>
              <a:cs typeface="Arial" panose="020B0604020202020204" pitchFamily="34" charset="0"/>
            </a:rPr>
            <a:t>u. Selbstachtung gehen sonst verloren</a:t>
          </a:r>
        </a:p>
      </dgm:t>
    </dgm:pt>
    <dgm:pt modelId="{F88A02C6-1B3D-4941-A595-1D2195E43E74}" type="parTrans" cxnId="{E20854D6-66DD-4FD9-BBF6-CCDE9351EA99}">
      <dgm:prSet/>
      <dgm:spPr/>
      <dgm:t>
        <a:bodyPr/>
        <a:lstStyle/>
        <a:p>
          <a:endParaRPr lang="de-DE"/>
        </a:p>
      </dgm:t>
    </dgm:pt>
    <dgm:pt modelId="{7B79182F-2EE5-4EFD-B7D2-AD80368C2C24}" type="sibTrans" cxnId="{E20854D6-66DD-4FD9-BBF6-CCDE9351EA99}">
      <dgm:prSet/>
      <dgm:spPr/>
      <dgm:t>
        <a:bodyPr/>
        <a:lstStyle/>
        <a:p>
          <a:endParaRPr lang="de-DE"/>
        </a:p>
      </dgm:t>
    </dgm:pt>
    <dgm:pt modelId="{7224D6B7-BACB-4FFE-9EBD-442E35C755E2}">
      <dgm:prSet phldrT="[Text]" custT="1"/>
      <dgm:spPr/>
      <dgm:t>
        <a:bodyPr/>
        <a:lstStyle/>
        <a:p>
          <a:r>
            <a:rPr lang="de-DE" sz="1600" b="1" dirty="0" smtClean="0">
              <a:latin typeface="Arial" panose="020B0604020202020204" pitchFamily="34" charset="0"/>
              <a:cs typeface="Arial" panose="020B0604020202020204" pitchFamily="34" charset="0"/>
            </a:rPr>
            <a:t>Gemeinschaft</a:t>
          </a:r>
          <a:endParaRPr lang="de-DE" sz="1600" b="1" dirty="0">
            <a:latin typeface="Arial" panose="020B0604020202020204" pitchFamily="34" charset="0"/>
            <a:cs typeface="Arial" panose="020B0604020202020204" pitchFamily="34" charset="0"/>
          </a:endParaRPr>
        </a:p>
      </dgm:t>
    </dgm:pt>
    <dgm:pt modelId="{C72CBD57-0733-4B32-9AB8-9B62D320F93D}" type="parTrans" cxnId="{21079C15-BB5E-4A70-8B6E-614354D82080}">
      <dgm:prSet/>
      <dgm:spPr/>
      <dgm:t>
        <a:bodyPr/>
        <a:lstStyle/>
        <a:p>
          <a:endParaRPr lang="de-DE"/>
        </a:p>
      </dgm:t>
    </dgm:pt>
    <dgm:pt modelId="{1FE4F494-A1B5-412C-8407-3B0F262DA9BF}" type="sibTrans" cxnId="{21079C15-BB5E-4A70-8B6E-614354D82080}">
      <dgm:prSet/>
      <dgm:spPr/>
      <dgm:t>
        <a:bodyPr/>
        <a:lstStyle/>
        <a:p>
          <a:endParaRPr lang="de-DE"/>
        </a:p>
      </dgm:t>
    </dgm:pt>
    <dgm:pt modelId="{BD44E9AD-0A88-4F23-A452-3218D9C9872D}">
      <dgm:prSet phldrT="[Text]" custT="1"/>
      <dgm:spPr/>
      <dgm:t>
        <a:bodyPr/>
        <a:lstStyle/>
        <a:p>
          <a:r>
            <a:rPr lang="de-DE" sz="1200" dirty="0"/>
            <a:t> </a:t>
          </a:r>
          <a:r>
            <a:rPr lang="de-DE" sz="1600" b="1" dirty="0" smtClean="0">
              <a:latin typeface="Arial" panose="020B0604020202020204" pitchFamily="34" charset="0"/>
              <a:cs typeface="Arial" panose="020B0604020202020204" pitchFamily="34" charset="0"/>
            </a:rPr>
            <a:t>Unsicherheit/ Klammern</a:t>
          </a:r>
          <a:endParaRPr lang="de-DE" sz="1600" b="1" dirty="0">
            <a:latin typeface="Arial" panose="020B0604020202020204" pitchFamily="34" charset="0"/>
            <a:cs typeface="Arial" panose="020B0604020202020204" pitchFamily="34" charset="0"/>
          </a:endParaRPr>
        </a:p>
      </dgm:t>
    </dgm:pt>
    <dgm:pt modelId="{611C1BF0-D1A6-4462-922E-E645246BFC80}" type="parTrans" cxnId="{06E4EC65-795E-4532-84EC-1FB259A826E5}">
      <dgm:prSet/>
      <dgm:spPr/>
      <dgm:t>
        <a:bodyPr/>
        <a:lstStyle/>
        <a:p>
          <a:endParaRPr lang="de-DE"/>
        </a:p>
      </dgm:t>
    </dgm:pt>
    <dgm:pt modelId="{0099387B-C134-4C27-B4E0-CE422434E391}" type="sibTrans" cxnId="{06E4EC65-795E-4532-84EC-1FB259A826E5}">
      <dgm:prSet/>
      <dgm:spPr/>
      <dgm:t>
        <a:bodyPr/>
        <a:lstStyle/>
        <a:p>
          <a:endParaRPr lang="de-DE"/>
        </a:p>
      </dgm:t>
    </dgm:pt>
    <dgm:pt modelId="{B355F791-11EE-4377-A6B8-B081224932AE}" type="pres">
      <dgm:prSet presAssocID="{729115AA-CF64-4BB0-A6CD-41E998967967}" presName="cycle" presStyleCnt="0">
        <dgm:presLayoutVars>
          <dgm:dir/>
          <dgm:resizeHandles val="exact"/>
        </dgm:presLayoutVars>
      </dgm:prSet>
      <dgm:spPr/>
      <dgm:t>
        <a:bodyPr/>
        <a:lstStyle/>
        <a:p>
          <a:endParaRPr lang="de-DE"/>
        </a:p>
      </dgm:t>
    </dgm:pt>
    <dgm:pt modelId="{0B505D08-372C-4BDB-A1BA-C672459211A1}" type="pres">
      <dgm:prSet presAssocID="{7561275B-99BC-454E-A721-8B8528ED6DB4}" presName="node" presStyleLbl="node1" presStyleIdx="0" presStyleCnt="5" custScaleX="104267" custScaleY="136373">
        <dgm:presLayoutVars>
          <dgm:bulletEnabled val="1"/>
        </dgm:presLayoutVars>
      </dgm:prSet>
      <dgm:spPr/>
      <dgm:t>
        <a:bodyPr/>
        <a:lstStyle/>
        <a:p>
          <a:endParaRPr lang="de-DE"/>
        </a:p>
      </dgm:t>
    </dgm:pt>
    <dgm:pt modelId="{D8621279-2240-4719-BF06-1EAE260C94F2}" type="pres">
      <dgm:prSet presAssocID="{7561275B-99BC-454E-A721-8B8528ED6DB4}" presName="spNode" presStyleCnt="0"/>
      <dgm:spPr/>
    </dgm:pt>
    <dgm:pt modelId="{06CDFCF4-0A78-452B-9E59-C1274156580E}" type="pres">
      <dgm:prSet presAssocID="{885CF0C5-F9AD-41CD-8D72-E003E4FD17FF}" presName="sibTrans" presStyleLbl="sibTrans1D1" presStyleIdx="0" presStyleCnt="5"/>
      <dgm:spPr/>
      <dgm:t>
        <a:bodyPr/>
        <a:lstStyle/>
        <a:p>
          <a:endParaRPr lang="de-DE"/>
        </a:p>
      </dgm:t>
    </dgm:pt>
    <dgm:pt modelId="{162F8497-23AB-4C36-938A-3593C0000518}" type="pres">
      <dgm:prSet presAssocID="{570BC892-D7CA-4A9C-A619-13539312BCBF}" presName="node" presStyleLbl="node1" presStyleIdx="1" presStyleCnt="5" custScaleY="141798">
        <dgm:presLayoutVars>
          <dgm:bulletEnabled val="1"/>
        </dgm:presLayoutVars>
      </dgm:prSet>
      <dgm:spPr/>
      <dgm:t>
        <a:bodyPr/>
        <a:lstStyle/>
        <a:p>
          <a:endParaRPr lang="de-DE"/>
        </a:p>
      </dgm:t>
    </dgm:pt>
    <dgm:pt modelId="{7148D9C0-1E8C-41B5-B63C-3513360D2E05}" type="pres">
      <dgm:prSet presAssocID="{570BC892-D7CA-4A9C-A619-13539312BCBF}" presName="spNode" presStyleCnt="0"/>
      <dgm:spPr/>
    </dgm:pt>
    <dgm:pt modelId="{65404B5F-5F5C-4709-A803-9EEFA19A4923}" type="pres">
      <dgm:prSet presAssocID="{9D136501-705F-43CE-866B-08B7A11FD367}" presName="sibTrans" presStyleLbl="sibTrans1D1" presStyleIdx="1" presStyleCnt="5"/>
      <dgm:spPr/>
      <dgm:t>
        <a:bodyPr/>
        <a:lstStyle/>
        <a:p>
          <a:endParaRPr lang="de-DE"/>
        </a:p>
      </dgm:t>
    </dgm:pt>
    <dgm:pt modelId="{3214D3FE-F316-418E-866B-B6CAE2ADF5E9}" type="pres">
      <dgm:prSet presAssocID="{6DFCB834-F501-4C3A-BB62-55A77636F2AA}" presName="node" presStyleLbl="node1" presStyleIdx="2" presStyleCnt="5" custScaleX="131528" custScaleY="157814">
        <dgm:presLayoutVars>
          <dgm:bulletEnabled val="1"/>
        </dgm:presLayoutVars>
      </dgm:prSet>
      <dgm:spPr/>
      <dgm:t>
        <a:bodyPr/>
        <a:lstStyle/>
        <a:p>
          <a:endParaRPr lang="de-DE"/>
        </a:p>
      </dgm:t>
    </dgm:pt>
    <dgm:pt modelId="{B7F60EBE-A4D9-4FCB-9D3A-2A93FD57F231}" type="pres">
      <dgm:prSet presAssocID="{6DFCB834-F501-4C3A-BB62-55A77636F2AA}" presName="spNode" presStyleCnt="0"/>
      <dgm:spPr/>
    </dgm:pt>
    <dgm:pt modelId="{280A32C6-BD53-4D89-A8E5-2954B178260C}" type="pres">
      <dgm:prSet presAssocID="{7B79182F-2EE5-4EFD-B7D2-AD80368C2C24}" presName="sibTrans" presStyleLbl="sibTrans1D1" presStyleIdx="2" presStyleCnt="5"/>
      <dgm:spPr/>
      <dgm:t>
        <a:bodyPr/>
        <a:lstStyle/>
        <a:p>
          <a:endParaRPr lang="de-DE"/>
        </a:p>
      </dgm:t>
    </dgm:pt>
    <dgm:pt modelId="{CDEC4BB5-AF45-47D9-8EE2-9C82535AAB27}" type="pres">
      <dgm:prSet presAssocID="{7224D6B7-BACB-4FFE-9EBD-442E35C755E2}" presName="node" presStyleLbl="node1" presStyleIdx="3" presStyleCnt="5" custScaleX="119027" custScaleY="162336">
        <dgm:presLayoutVars>
          <dgm:bulletEnabled val="1"/>
        </dgm:presLayoutVars>
      </dgm:prSet>
      <dgm:spPr/>
      <dgm:t>
        <a:bodyPr/>
        <a:lstStyle/>
        <a:p>
          <a:endParaRPr lang="de-DE"/>
        </a:p>
      </dgm:t>
    </dgm:pt>
    <dgm:pt modelId="{3483B4E6-2DD6-4689-879E-9D47DD5B36BF}" type="pres">
      <dgm:prSet presAssocID="{7224D6B7-BACB-4FFE-9EBD-442E35C755E2}" presName="spNode" presStyleCnt="0"/>
      <dgm:spPr/>
    </dgm:pt>
    <dgm:pt modelId="{1EDD6396-DD19-4CE8-952F-423D5933FCDC}" type="pres">
      <dgm:prSet presAssocID="{1FE4F494-A1B5-412C-8407-3B0F262DA9BF}" presName="sibTrans" presStyleLbl="sibTrans1D1" presStyleIdx="3" presStyleCnt="5"/>
      <dgm:spPr/>
      <dgm:t>
        <a:bodyPr/>
        <a:lstStyle/>
        <a:p>
          <a:endParaRPr lang="de-DE"/>
        </a:p>
      </dgm:t>
    </dgm:pt>
    <dgm:pt modelId="{1F11462A-E70B-4E24-B7DA-1C3AFD5F5D06}" type="pres">
      <dgm:prSet presAssocID="{BD44E9AD-0A88-4F23-A452-3218D9C9872D}" presName="node" presStyleLbl="node1" presStyleIdx="4" presStyleCnt="5" custScaleX="104240" custScaleY="153265" custRadScaleRad="98052" custRadScaleInc="-3353">
        <dgm:presLayoutVars>
          <dgm:bulletEnabled val="1"/>
        </dgm:presLayoutVars>
      </dgm:prSet>
      <dgm:spPr/>
      <dgm:t>
        <a:bodyPr/>
        <a:lstStyle/>
        <a:p>
          <a:endParaRPr lang="de-DE"/>
        </a:p>
      </dgm:t>
    </dgm:pt>
    <dgm:pt modelId="{EE7AD43D-CB48-49C0-A141-79A16F445D41}" type="pres">
      <dgm:prSet presAssocID="{BD44E9AD-0A88-4F23-A452-3218D9C9872D}" presName="spNode" presStyleCnt="0"/>
      <dgm:spPr/>
    </dgm:pt>
    <dgm:pt modelId="{313E012A-BAA7-43CF-9405-603177F4CA54}" type="pres">
      <dgm:prSet presAssocID="{0099387B-C134-4C27-B4E0-CE422434E391}" presName="sibTrans" presStyleLbl="sibTrans1D1" presStyleIdx="4" presStyleCnt="5"/>
      <dgm:spPr/>
      <dgm:t>
        <a:bodyPr/>
        <a:lstStyle/>
        <a:p>
          <a:endParaRPr lang="de-DE"/>
        </a:p>
      </dgm:t>
    </dgm:pt>
  </dgm:ptLst>
  <dgm:cxnLst>
    <dgm:cxn modelId="{574259BC-103B-4859-9A86-DB9EAED02FD0}" type="presOf" srcId="{570BC892-D7CA-4A9C-A619-13539312BCBF}" destId="{162F8497-23AB-4C36-938A-3593C0000518}" srcOrd="0" destOrd="0" presId="urn:microsoft.com/office/officeart/2005/8/layout/cycle6"/>
    <dgm:cxn modelId="{177518CA-1332-4CD0-9097-FBD13C07B39D}" srcId="{729115AA-CF64-4BB0-A6CD-41E998967967}" destId="{7561275B-99BC-454E-A721-8B8528ED6DB4}" srcOrd="0" destOrd="0" parTransId="{42D0D1D2-3F4A-4C56-92B0-BFEF163DADAB}" sibTransId="{885CF0C5-F9AD-41CD-8D72-E003E4FD17FF}"/>
    <dgm:cxn modelId="{8E4FCD4E-33B1-4FED-8A5C-9890BF9D2A1F}" type="presOf" srcId="{7B79182F-2EE5-4EFD-B7D2-AD80368C2C24}" destId="{280A32C6-BD53-4D89-A8E5-2954B178260C}" srcOrd="0" destOrd="0" presId="urn:microsoft.com/office/officeart/2005/8/layout/cycle6"/>
    <dgm:cxn modelId="{B34A981F-1AB0-4AF3-91AD-87023DE80A61}" type="presOf" srcId="{6DFCB834-F501-4C3A-BB62-55A77636F2AA}" destId="{3214D3FE-F316-418E-866B-B6CAE2ADF5E9}" srcOrd="0" destOrd="0" presId="urn:microsoft.com/office/officeart/2005/8/layout/cycle6"/>
    <dgm:cxn modelId="{85955FEF-CA56-4652-AB1E-AF10102B7CB1}" type="presOf" srcId="{7224D6B7-BACB-4FFE-9EBD-442E35C755E2}" destId="{CDEC4BB5-AF45-47D9-8EE2-9C82535AAB27}" srcOrd="0" destOrd="0" presId="urn:microsoft.com/office/officeart/2005/8/layout/cycle6"/>
    <dgm:cxn modelId="{BF9E3442-9484-4CB8-A021-D0DABC730B40}" type="presOf" srcId="{BD44E9AD-0A88-4F23-A452-3218D9C9872D}" destId="{1F11462A-E70B-4E24-B7DA-1C3AFD5F5D06}" srcOrd="0" destOrd="0" presId="urn:microsoft.com/office/officeart/2005/8/layout/cycle6"/>
    <dgm:cxn modelId="{9F4F775B-3A9D-42D5-A0BC-CB3F8E4870FD}" type="presOf" srcId="{729115AA-CF64-4BB0-A6CD-41E998967967}" destId="{B355F791-11EE-4377-A6B8-B081224932AE}" srcOrd="0" destOrd="0" presId="urn:microsoft.com/office/officeart/2005/8/layout/cycle6"/>
    <dgm:cxn modelId="{06E4EC65-795E-4532-84EC-1FB259A826E5}" srcId="{729115AA-CF64-4BB0-A6CD-41E998967967}" destId="{BD44E9AD-0A88-4F23-A452-3218D9C9872D}" srcOrd="4" destOrd="0" parTransId="{611C1BF0-D1A6-4462-922E-E645246BFC80}" sibTransId="{0099387B-C134-4C27-B4E0-CE422434E391}"/>
    <dgm:cxn modelId="{B79E8150-4060-442B-933A-13EF25E66CED}" type="presOf" srcId="{7561275B-99BC-454E-A721-8B8528ED6DB4}" destId="{0B505D08-372C-4BDB-A1BA-C672459211A1}" srcOrd="0" destOrd="0" presId="urn:microsoft.com/office/officeart/2005/8/layout/cycle6"/>
    <dgm:cxn modelId="{E17F3300-2CC4-41C6-B385-3B47B165BF7B}" type="presOf" srcId="{9D136501-705F-43CE-866B-08B7A11FD367}" destId="{65404B5F-5F5C-4709-A803-9EEFA19A4923}" srcOrd="0" destOrd="0" presId="urn:microsoft.com/office/officeart/2005/8/layout/cycle6"/>
    <dgm:cxn modelId="{21079C15-BB5E-4A70-8B6E-614354D82080}" srcId="{729115AA-CF64-4BB0-A6CD-41E998967967}" destId="{7224D6B7-BACB-4FFE-9EBD-442E35C755E2}" srcOrd="3" destOrd="0" parTransId="{C72CBD57-0733-4B32-9AB8-9B62D320F93D}" sibTransId="{1FE4F494-A1B5-412C-8407-3B0F262DA9BF}"/>
    <dgm:cxn modelId="{E20854D6-66DD-4FD9-BBF6-CCDE9351EA99}" srcId="{729115AA-CF64-4BB0-A6CD-41E998967967}" destId="{6DFCB834-F501-4C3A-BB62-55A77636F2AA}" srcOrd="2" destOrd="0" parTransId="{F88A02C6-1B3D-4941-A595-1D2195E43E74}" sibTransId="{7B79182F-2EE5-4EFD-B7D2-AD80368C2C24}"/>
    <dgm:cxn modelId="{1DF8005A-8C48-4036-8D01-0EAF2370F490}" type="presOf" srcId="{885CF0C5-F9AD-41CD-8D72-E003E4FD17FF}" destId="{06CDFCF4-0A78-452B-9E59-C1274156580E}" srcOrd="0" destOrd="0" presId="urn:microsoft.com/office/officeart/2005/8/layout/cycle6"/>
    <dgm:cxn modelId="{DECDEF06-1A33-40CF-8119-01CC59585178}" type="presOf" srcId="{0099387B-C134-4C27-B4E0-CE422434E391}" destId="{313E012A-BAA7-43CF-9405-603177F4CA54}" srcOrd="0" destOrd="0" presId="urn:microsoft.com/office/officeart/2005/8/layout/cycle6"/>
    <dgm:cxn modelId="{8E5E1037-5914-42FD-9309-467B30CC14ED}" srcId="{729115AA-CF64-4BB0-A6CD-41E998967967}" destId="{570BC892-D7CA-4A9C-A619-13539312BCBF}" srcOrd="1" destOrd="0" parTransId="{7A4F7A6B-37DA-43C0-AA13-286996E301BE}" sibTransId="{9D136501-705F-43CE-866B-08B7A11FD367}"/>
    <dgm:cxn modelId="{1E037F5A-D165-4616-A4B7-B4F9D03234F6}" type="presOf" srcId="{1FE4F494-A1B5-412C-8407-3B0F262DA9BF}" destId="{1EDD6396-DD19-4CE8-952F-423D5933FCDC}" srcOrd="0" destOrd="0" presId="urn:microsoft.com/office/officeart/2005/8/layout/cycle6"/>
    <dgm:cxn modelId="{8A4898DF-512F-403B-9AD6-320A48954315}" type="presParOf" srcId="{B355F791-11EE-4377-A6B8-B081224932AE}" destId="{0B505D08-372C-4BDB-A1BA-C672459211A1}" srcOrd="0" destOrd="0" presId="urn:microsoft.com/office/officeart/2005/8/layout/cycle6"/>
    <dgm:cxn modelId="{62FE1E97-2411-408C-A459-20E770BE27FD}" type="presParOf" srcId="{B355F791-11EE-4377-A6B8-B081224932AE}" destId="{D8621279-2240-4719-BF06-1EAE260C94F2}" srcOrd="1" destOrd="0" presId="urn:microsoft.com/office/officeart/2005/8/layout/cycle6"/>
    <dgm:cxn modelId="{DCDB2C44-1077-44F0-AC6D-64E4DBC5F8BB}" type="presParOf" srcId="{B355F791-11EE-4377-A6B8-B081224932AE}" destId="{06CDFCF4-0A78-452B-9E59-C1274156580E}" srcOrd="2" destOrd="0" presId="urn:microsoft.com/office/officeart/2005/8/layout/cycle6"/>
    <dgm:cxn modelId="{64057D51-A184-426B-A0A3-56D750BC18C1}" type="presParOf" srcId="{B355F791-11EE-4377-A6B8-B081224932AE}" destId="{162F8497-23AB-4C36-938A-3593C0000518}" srcOrd="3" destOrd="0" presId="urn:microsoft.com/office/officeart/2005/8/layout/cycle6"/>
    <dgm:cxn modelId="{B3297CE7-1362-4444-B9FB-B4099A13868F}" type="presParOf" srcId="{B355F791-11EE-4377-A6B8-B081224932AE}" destId="{7148D9C0-1E8C-41B5-B63C-3513360D2E05}" srcOrd="4" destOrd="0" presId="urn:microsoft.com/office/officeart/2005/8/layout/cycle6"/>
    <dgm:cxn modelId="{04E8A073-4441-4FB5-8C14-3CF865DEAFB4}" type="presParOf" srcId="{B355F791-11EE-4377-A6B8-B081224932AE}" destId="{65404B5F-5F5C-4709-A803-9EEFA19A4923}" srcOrd="5" destOrd="0" presId="urn:microsoft.com/office/officeart/2005/8/layout/cycle6"/>
    <dgm:cxn modelId="{B1869E54-B127-44B2-BD56-C05E20AB3078}" type="presParOf" srcId="{B355F791-11EE-4377-A6B8-B081224932AE}" destId="{3214D3FE-F316-418E-866B-B6CAE2ADF5E9}" srcOrd="6" destOrd="0" presId="urn:microsoft.com/office/officeart/2005/8/layout/cycle6"/>
    <dgm:cxn modelId="{9F4BD345-5750-45E3-A015-AC812C6E6E1A}" type="presParOf" srcId="{B355F791-11EE-4377-A6B8-B081224932AE}" destId="{B7F60EBE-A4D9-4FCB-9D3A-2A93FD57F231}" srcOrd="7" destOrd="0" presId="urn:microsoft.com/office/officeart/2005/8/layout/cycle6"/>
    <dgm:cxn modelId="{304C96C3-22E7-41CF-A7EA-A4BBAAC284A3}" type="presParOf" srcId="{B355F791-11EE-4377-A6B8-B081224932AE}" destId="{280A32C6-BD53-4D89-A8E5-2954B178260C}" srcOrd="8" destOrd="0" presId="urn:microsoft.com/office/officeart/2005/8/layout/cycle6"/>
    <dgm:cxn modelId="{425805EA-93D5-4475-A58C-6E926BF968A6}" type="presParOf" srcId="{B355F791-11EE-4377-A6B8-B081224932AE}" destId="{CDEC4BB5-AF45-47D9-8EE2-9C82535AAB27}" srcOrd="9" destOrd="0" presId="urn:microsoft.com/office/officeart/2005/8/layout/cycle6"/>
    <dgm:cxn modelId="{CAF20EA1-A278-4205-9FD1-6F59704AB8BD}" type="presParOf" srcId="{B355F791-11EE-4377-A6B8-B081224932AE}" destId="{3483B4E6-2DD6-4689-879E-9D47DD5B36BF}" srcOrd="10" destOrd="0" presId="urn:microsoft.com/office/officeart/2005/8/layout/cycle6"/>
    <dgm:cxn modelId="{802BDAF1-066A-4DCF-8BA4-585480502DF2}" type="presParOf" srcId="{B355F791-11EE-4377-A6B8-B081224932AE}" destId="{1EDD6396-DD19-4CE8-952F-423D5933FCDC}" srcOrd="11" destOrd="0" presId="urn:microsoft.com/office/officeart/2005/8/layout/cycle6"/>
    <dgm:cxn modelId="{3FF71855-19FE-43C1-A277-B2C9620FCD3F}" type="presParOf" srcId="{B355F791-11EE-4377-A6B8-B081224932AE}" destId="{1F11462A-E70B-4E24-B7DA-1C3AFD5F5D06}" srcOrd="12" destOrd="0" presId="urn:microsoft.com/office/officeart/2005/8/layout/cycle6"/>
    <dgm:cxn modelId="{49BDCA0F-E089-4CB7-87B7-A72A16EDCAC2}" type="presParOf" srcId="{B355F791-11EE-4377-A6B8-B081224932AE}" destId="{EE7AD43D-CB48-49C0-A141-79A16F445D41}" srcOrd="13" destOrd="0" presId="urn:microsoft.com/office/officeart/2005/8/layout/cycle6"/>
    <dgm:cxn modelId="{D4CE7D33-8B73-4863-B77F-35A6D6DE07EF}" type="presParOf" srcId="{B355F791-11EE-4377-A6B8-B081224932AE}" destId="{313E012A-BAA7-43CF-9405-603177F4CA54}"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01BD-A713-4909-A957-2FE5FF154EFF}">
      <dsp:nvSpPr>
        <dsp:cNvPr id="0" name=""/>
        <dsp:cNvSpPr/>
      </dsp:nvSpPr>
      <dsp:spPr>
        <a:xfrm>
          <a:off x="3365170" y="28606"/>
          <a:ext cx="1868537" cy="934268"/>
        </a:xfrm>
        <a:prstGeom prst="roundRect">
          <a:avLst>
            <a:gd name="adj" fmla="val 10000"/>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a:t>geistig</a:t>
          </a:r>
        </a:p>
      </dsp:txBody>
      <dsp:txXfrm>
        <a:off x="3392534" y="55970"/>
        <a:ext cx="1813809" cy="879540"/>
      </dsp:txXfrm>
    </dsp:sp>
    <dsp:sp modelId="{DA24CFB0-50A5-4423-803E-A26E58C30798}">
      <dsp:nvSpPr>
        <dsp:cNvPr id="0" name=""/>
        <dsp:cNvSpPr/>
      </dsp:nvSpPr>
      <dsp:spPr>
        <a:xfrm rot="4299674">
          <a:off x="4343351" y="1016316"/>
          <a:ext cx="365674" cy="32699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4441449" y="1081715"/>
        <a:ext cx="169478" cy="196195"/>
      </dsp:txXfrm>
    </dsp:sp>
    <dsp:sp modelId="{7B201559-6D29-4696-8718-A0F53EFC68ED}">
      <dsp:nvSpPr>
        <dsp:cNvPr id="0" name=""/>
        <dsp:cNvSpPr/>
      </dsp:nvSpPr>
      <dsp:spPr>
        <a:xfrm>
          <a:off x="3670606" y="1396753"/>
          <a:ext cx="2383860" cy="1595562"/>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a:solidFill>
                <a:schemeClr val="tx1"/>
              </a:solidFill>
            </a:rPr>
            <a:t>wer s</a:t>
          </a:r>
          <a:r>
            <a:rPr lang="de-DE" sz="2400" b="1" kern="1200" dirty="0"/>
            <a:t>ein Gehirn trainieren will, sollte aktiv bleiben</a:t>
          </a:r>
        </a:p>
      </dsp:txBody>
      <dsp:txXfrm>
        <a:off x="3717338" y="1443485"/>
        <a:ext cx="2290396" cy="1502098"/>
      </dsp:txXfrm>
    </dsp:sp>
    <dsp:sp modelId="{401B037E-2C49-41DD-A3B6-0FA8376672D7}">
      <dsp:nvSpPr>
        <dsp:cNvPr id="0" name=""/>
        <dsp:cNvSpPr/>
      </dsp:nvSpPr>
      <dsp:spPr>
        <a:xfrm rot="6282172">
          <a:off x="4397375" y="3106976"/>
          <a:ext cx="365674" cy="32699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rot="10800000">
        <a:off x="4495473" y="3172375"/>
        <a:ext cx="169478" cy="196195"/>
      </dsp:txXfrm>
    </dsp:sp>
    <dsp:sp modelId="{5950FE85-FA55-43E4-8C25-0B706E9766FA}">
      <dsp:nvSpPr>
        <dsp:cNvPr id="0" name=""/>
        <dsp:cNvSpPr/>
      </dsp:nvSpPr>
      <dsp:spPr>
        <a:xfrm>
          <a:off x="3450380" y="3548631"/>
          <a:ext cx="1868537" cy="934268"/>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a:t>sozial</a:t>
          </a:r>
        </a:p>
      </dsp:txBody>
      <dsp:txXfrm>
        <a:off x="3477744" y="3575995"/>
        <a:ext cx="1813809" cy="879540"/>
      </dsp:txXfrm>
    </dsp:sp>
    <dsp:sp modelId="{A535F815-806A-4DD1-B2FD-3E75F2222A7D}">
      <dsp:nvSpPr>
        <dsp:cNvPr id="0" name=""/>
        <dsp:cNvSpPr/>
      </dsp:nvSpPr>
      <dsp:spPr>
        <a:xfrm rot="13112540">
          <a:off x="3123541" y="2993272"/>
          <a:ext cx="365674" cy="32699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rot="10800000">
        <a:off x="3221639" y="3058671"/>
        <a:ext cx="169478" cy="196195"/>
      </dsp:txXfrm>
    </dsp:sp>
    <dsp:sp modelId="{1633897C-B52B-47A2-836E-38593A7A82D2}">
      <dsp:nvSpPr>
        <dsp:cNvPr id="0" name=""/>
        <dsp:cNvSpPr/>
      </dsp:nvSpPr>
      <dsp:spPr>
        <a:xfrm>
          <a:off x="1336689" y="1739501"/>
          <a:ext cx="1668435" cy="1025406"/>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a:t>körperlich</a:t>
          </a:r>
        </a:p>
      </dsp:txBody>
      <dsp:txXfrm>
        <a:off x="1366722" y="1769534"/>
        <a:ext cx="1608369" cy="965340"/>
      </dsp:txXfrm>
    </dsp:sp>
    <dsp:sp modelId="{B13B5A17-F4A4-4E94-B5FA-F933D8FF5631}">
      <dsp:nvSpPr>
        <dsp:cNvPr id="0" name=""/>
        <dsp:cNvSpPr/>
      </dsp:nvSpPr>
      <dsp:spPr>
        <a:xfrm rot="19228234">
          <a:off x="3079946" y="1187690"/>
          <a:ext cx="365674" cy="32699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3178044" y="1253089"/>
        <a:ext cx="169478" cy="196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AD0D-74B5-4CC3-BB9D-58D5F670ED3E}">
      <dsp:nvSpPr>
        <dsp:cNvPr id="0" name=""/>
        <dsp:cNvSpPr/>
      </dsp:nvSpPr>
      <dsp:spPr>
        <a:xfrm>
          <a:off x="3566767" y="984868"/>
          <a:ext cx="1654315" cy="165451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9BCE33-5A8A-4B3E-A8C6-11CC09BB4082}">
      <dsp:nvSpPr>
        <dsp:cNvPr id="0" name=""/>
        <dsp:cNvSpPr/>
      </dsp:nvSpPr>
      <dsp:spPr>
        <a:xfrm>
          <a:off x="3876352" y="-113305"/>
          <a:ext cx="1895569" cy="1014419"/>
        </a:xfrm>
        <a:prstGeom prst="rect">
          <a:avLst/>
        </a:prstGeom>
        <a:noFill/>
        <a:ln>
          <a:noFill/>
        </a:ln>
        <a:effectLst/>
        <a:scene3d>
          <a:camera prst="orthographicFront"/>
          <a:lightRig rig="threePt" dir="t"/>
        </a:scene3d>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Vergesslichkeit:  </a:t>
          </a:r>
          <a:r>
            <a:rPr lang="de-DE" sz="2000" b="1" kern="1200" dirty="0" smtClean="0">
              <a:solidFill>
                <a:srgbClr val="00B050"/>
              </a:solidFill>
            </a:rPr>
            <a:t>Gegenstände, Verabredungen, dieselben Fragen</a:t>
          </a:r>
          <a:endParaRPr lang="de-DE" sz="2000" kern="1200" dirty="0">
            <a:solidFill>
              <a:srgbClr val="00B050"/>
            </a:solidFill>
          </a:endParaRPr>
        </a:p>
      </dsp:txBody>
      <dsp:txXfrm>
        <a:off x="3876352" y="-113305"/>
        <a:ext cx="1895569" cy="1014419"/>
      </dsp:txXfrm>
    </dsp:sp>
    <dsp:sp modelId="{082D849F-3421-4C08-928E-A63CCE0AEF9A}">
      <dsp:nvSpPr>
        <dsp:cNvPr id="0" name=""/>
        <dsp:cNvSpPr/>
      </dsp:nvSpPr>
      <dsp:spPr>
        <a:xfrm>
          <a:off x="4078981" y="1411366"/>
          <a:ext cx="1654315" cy="1654518"/>
        </a:xfrm>
        <a:prstGeom prst="ellipse">
          <a:avLst/>
        </a:prstGeom>
        <a:solidFill>
          <a:schemeClr val="accent3">
            <a:alpha val="50000"/>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DC990A6-7F71-4BAE-848D-F6A8E24CEC93}">
      <dsp:nvSpPr>
        <dsp:cNvPr id="0" name=""/>
        <dsp:cNvSpPr/>
      </dsp:nvSpPr>
      <dsp:spPr>
        <a:xfrm>
          <a:off x="6044420" y="136721"/>
          <a:ext cx="2170951" cy="11158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smtClean="0"/>
            <a:t>Wortfindungspro-bleme , </a:t>
          </a:r>
          <a:r>
            <a:rPr lang="de-DE" sz="2000" b="1" kern="1200" smtClean="0">
              <a:solidFill>
                <a:srgbClr val="00B050"/>
              </a:solidFill>
            </a:rPr>
            <a:t>vereinfachter Sprachgebrauch</a:t>
          </a:r>
          <a:endParaRPr lang="de-DE" sz="2000" kern="1200" dirty="0">
            <a:solidFill>
              <a:srgbClr val="00B050"/>
            </a:solidFill>
          </a:endParaRPr>
        </a:p>
      </dsp:txBody>
      <dsp:txXfrm>
        <a:off x="6044420" y="136721"/>
        <a:ext cx="2170951" cy="1115861"/>
      </dsp:txXfrm>
    </dsp:sp>
    <dsp:sp modelId="{46BBA6A3-154E-4477-B562-D37653959EA5}">
      <dsp:nvSpPr>
        <dsp:cNvPr id="0" name=""/>
        <dsp:cNvSpPr/>
      </dsp:nvSpPr>
      <dsp:spPr>
        <a:xfrm>
          <a:off x="4198230" y="1936329"/>
          <a:ext cx="1654315" cy="1654518"/>
        </a:xfrm>
        <a:prstGeom prst="ellipse">
          <a:avLst/>
        </a:prstGeom>
        <a:solidFill>
          <a:schemeClr val="accent3">
            <a:alpha val="50000"/>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807C1E8-8322-4811-82D4-9DA2F198C735}">
      <dsp:nvSpPr>
        <dsp:cNvPr id="0" name=""/>
        <dsp:cNvSpPr/>
      </dsp:nvSpPr>
      <dsp:spPr>
        <a:xfrm>
          <a:off x="6021149" y="1779797"/>
          <a:ext cx="2522806" cy="11919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Stimmungsschwankung</a:t>
          </a:r>
          <a:r>
            <a:rPr lang="de-DE" sz="2000" kern="1200" dirty="0" smtClean="0"/>
            <a:t> </a:t>
          </a:r>
          <a:r>
            <a:rPr lang="de-DE" sz="2000" b="1" kern="1200" dirty="0" err="1" smtClean="0">
              <a:solidFill>
                <a:srgbClr val="00B050"/>
              </a:solidFill>
            </a:rPr>
            <a:t>Irritiertheit</a:t>
          </a:r>
          <a:r>
            <a:rPr lang="de-DE" sz="2000" b="1" kern="1200" dirty="0" smtClean="0">
              <a:solidFill>
                <a:srgbClr val="00B050"/>
              </a:solidFill>
            </a:rPr>
            <a:t>, Depressivität, Misstrauen</a:t>
          </a:r>
          <a:endParaRPr lang="de-DE" sz="2000" kern="1200" dirty="0">
            <a:solidFill>
              <a:srgbClr val="00B050"/>
            </a:solidFill>
          </a:endParaRPr>
        </a:p>
      </dsp:txBody>
      <dsp:txXfrm>
        <a:off x="6021149" y="1779797"/>
        <a:ext cx="2522806" cy="1191943"/>
      </dsp:txXfrm>
    </dsp:sp>
    <dsp:sp modelId="{62E2637F-6AE9-4069-A143-08A439F23549}">
      <dsp:nvSpPr>
        <dsp:cNvPr id="0" name=""/>
        <dsp:cNvSpPr/>
      </dsp:nvSpPr>
      <dsp:spPr>
        <a:xfrm>
          <a:off x="3854799" y="2064976"/>
          <a:ext cx="1654315" cy="1654518"/>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0BA255-F89D-4AB6-A5D2-A24CF6E5BDF7}">
      <dsp:nvSpPr>
        <dsp:cNvPr id="0" name=""/>
        <dsp:cNvSpPr/>
      </dsp:nvSpPr>
      <dsp:spPr>
        <a:xfrm>
          <a:off x="3407888" y="3641679"/>
          <a:ext cx="2981371" cy="15437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Verirren in vertrauter Umgebung, </a:t>
          </a:r>
          <a:r>
            <a:rPr lang="de-DE" sz="2000" b="1" kern="1200" dirty="0" smtClean="0">
              <a:solidFill>
                <a:srgbClr val="00B050"/>
              </a:solidFill>
            </a:rPr>
            <a:t>soziale Kontakte aufgeben</a:t>
          </a:r>
          <a:endParaRPr lang="de-DE" sz="2000" kern="1200" dirty="0">
            <a:solidFill>
              <a:srgbClr val="00B050"/>
            </a:solidFill>
          </a:endParaRPr>
        </a:p>
      </dsp:txBody>
      <dsp:txXfrm>
        <a:off x="3407888" y="3641679"/>
        <a:ext cx="2981371" cy="1543724"/>
      </dsp:txXfrm>
    </dsp:sp>
    <dsp:sp modelId="{CEE949CE-3023-4F02-B6F4-313EE4E55009}">
      <dsp:nvSpPr>
        <dsp:cNvPr id="0" name=""/>
        <dsp:cNvSpPr/>
      </dsp:nvSpPr>
      <dsp:spPr>
        <a:xfrm>
          <a:off x="3336006" y="2062130"/>
          <a:ext cx="1654315" cy="1654518"/>
        </a:xfrm>
        <a:prstGeom prst="ellipse">
          <a:avLst/>
        </a:prstGeom>
        <a:solidFill>
          <a:schemeClr val="accent3">
            <a:alpha val="50000"/>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DA05891-75CD-456F-9D1A-98D0911ADF34}">
      <dsp:nvSpPr>
        <dsp:cNvPr id="0" name=""/>
        <dsp:cNvSpPr/>
      </dsp:nvSpPr>
      <dsp:spPr>
        <a:xfrm>
          <a:off x="239665" y="3574302"/>
          <a:ext cx="3311484" cy="10905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Konzentrations-u. Aufmerksamkeitsstörungen, </a:t>
          </a:r>
          <a:r>
            <a:rPr lang="de-DE" sz="2000" b="1" kern="1200" dirty="0" smtClean="0">
              <a:solidFill>
                <a:srgbClr val="00B050"/>
              </a:solidFill>
            </a:rPr>
            <a:t>geringes Interesse für die eigene Umgebung</a:t>
          </a:r>
          <a:endParaRPr lang="de-DE" sz="2000" kern="1200" dirty="0">
            <a:solidFill>
              <a:srgbClr val="00B050"/>
            </a:solidFill>
          </a:endParaRPr>
        </a:p>
      </dsp:txBody>
      <dsp:txXfrm>
        <a:off x="239665" y="3574302"/>
        <a:ext cx="3311484" cy="1090501"/>
      </dsp:txXfrm>
    </dsp:sp>
    <dsp:sp modelId="{CFB49DE1-C51F-4D85-BF10-F1ED484AA767}">
      <dsp:nvSpPr>
        <dsp:cNvPr id="0" name=""/>
        <dsp:cNvSpPr/>
      </dsp:nvSpPr>
      <dsp:spPr>
        <a:xfrm>
          <a:off x="2989201" y="1936329"/>
          <a:ext cx="1654315" cy="1654518"/>
        </a:xfrm>
        <a:prstGeom prst="ellipse">
          <a:avLst/>
        </a:prstGeom>
        <a:solidFill>
          <a:schemeClr val="accent3">
            <a:alpha val="50000"/>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F0BD0AC-03A4-42DF-B90F-5574DA5028F4}">
      <dsp:nvSpPr>
        <dsp:cNvPr id="0" name=""/>
        <dsp:cNvSpPr/>
      </dsp:nvSpPr>
      <dsp:spPr>
        <a:xfrm>
          <a:off x="0" y="1542994"/>
          <a:ext cx="3118388" cy="18084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Veränderungen im äußeren Erscheinungsbild,       </a:t>
          </a:r>
          <a:r>
            <a:rPr lang="de-DE" sz="2000" b="1" kern="1200" dirty="0" smtClean="0">
              <a:solidFill>
                <a:srgbClr val="00B050"/>
              </a:solidFill>
            </a:rPr>
            <a:t>Kleidung verkehrtherum, merkwürdige Farbgebung, Schuhe nicht zueinander passend</a:t>
          </a:r>
          <a:endParaRPr lang="de-DE" sz="2000" kern="1200" dirty="0">
            <a:solidFill>
              <a:srgbClr val="00B050"/>
            </a:solidFill>
          </a:endParaRPr>
        </a:p>
      </dsp:txBody>
      <dsp:txXfrm>
        <a:off x="0" y="1542994"/>
        <a:ext cx="3118388" cy="1808439"/>
      </dsp:txXfrm>
    </dsp:sp>
    <dsp:sp modelId="{6926F978-555C-4D75-A6C2-57F4881B8494}">
      <dsp:nvSpPr>
        <dsp:cNvPr id="0" name=""/>
        <dsp:cNvSpPr/>
      </dsp:nvSpPr>
      <dsp:spPr>
        <a:xfrm>
          <a:off x="3108450" y="1411366"/>
          <a:ext cx="1654315" cy="1654518"/>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9FAB1AB-A583-4268-8FA1-B501F91948A4}">
      <dsp:nvSpPr>
        <dsp:cNvPr id="0" name=""/>
        <dsp:cNvSpPr/>
      </dsp:nvSpPr>
      <dsp:spPr>
        <a:xfrm>
          <a:off x="1027992" y="0"/>
          <a:ext cx="2157599" cy="1115861"/>
        </a:xfrm>
        <a:prstGeom prst="rect">
          <a:avLst/>
        </a:prstGeom>
        <a:noFill/>
        <a:ln w="25400" cap="flat" cmpd="sng" algn="ctr">
          <a:noFill/>
          <a:prstDash val="solid"/>
        </a:ln>
        <a:effectLst/>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l" defTabSz="889000" rtl="0">
            <a:lnSpc>
              <a:spcPct val="90000"/>
            </a:lnSpc>
            <a:spcBef>
              <a:spcPct val="0"/>
            </a:spcBef>
            <a:spcAft>
              <a:spcPct val="35000"/>
            </a:spcAft>
          </a:pPr>
          <a:r>
            <a:rPr lang="de-DE" sz="2000" b="1" kern="1200" dirty="0" smtClean="0"/>
            <a:t>Probleme bei </a:t>
          </a:r>
          <a:r>
            <a:rPr lang="de-DE" sz="2000" b="1" kern="1200" dirty="0" err="1" smtClean="0"/>
            <a:t>d.Haushaltsführung</a:t>
          </a:r>
          <a:r>
            <a:rPr lang="de-DE" sz="2000" kern="1200" dirty="0" smtClean="0"/>
            <a:t>, </a:t>
          </a:r>
          <a:r>
            <a:rPr lang="de-DE" sz="2000" b="1" kern="1200" dirty="0" smtClean="0">
              <a:solidFill>
                <a:srgbClr val="00B050"/>
              </a:solidFill>
            </a:rPr>
            <a:t>Verschwendung, verdorbenes Essen, Ordnung</a:t>
          </a:r>
          <a:endParaRPr lang="de-DE" sz="2000" kern="1200" dirty="0">
            <a:solidFill>
              <a:srgbClr val="00B050"/>
            </a:solidFill>
          </a:endParaRPr>
        </a:p>
      </dsp:txBody>
      <dsp:txXfrm>
        <a:off x="1027992" y="0"/>
        <a:ext cx="2157599" cy="1115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EBA42-7C12-4789-A79C-F3D56D91040D}">
      <dsp:nvSpPr>
        <dsp:cNvPr id="0" name=""/>
        <dsp:cNvSpPr/>
      </dsp:nvSpPr>
      <dsp:spPr>
        <a:xfrm>
          <a:off x="0" y="702551"/>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EB280F-7151-42F7-8A70-109C6A4B1792}">
      <dsp:nvSpPr>
        <dsp:cNvPr id="0" name=""/>
        <dsp:cNvSpPr/>
      </dsp:nvSpPr>
      <dsp:spPr>
        <a:xfrm>
          <a:off x="393807" y="0"/>
          <a:ext cx="7835792" cy="730890"/>
        </a:xfrm>
        <a:prstGeom prst="roundRec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17742" tIns="0" rIns="217742" bIns="0" numCol="1" spcCol="1270" anchor="ctr" anchorCtr="0">
          <a:noAutofit/>
        </a:bodyPr>
        <a:lstStyle/>
        <a:p>
          <a:pPr lvl="0" algn="l" defTabSz="1066800">
            <a:lnSpc>
              <a:spcPct val="90000"/>
            </a:lnSpc>
            <a:spcBef>
              <a:spcPct val="0"/>
            </a:spcBef>
            <a:spcAft>
              <a:spcPct val="35000"/>
            </a:spcAft>
          </a:pPr>
          <a:r>
            <a:rPr lang="de-DE" sz="2400" kern="1200" dirty="0" smtClean="0"/>
            <a:t>Sprechen Sie nicht zu schnell, dafür laut und deutlich</a:t>
          </a:r>
          <a:r>
            <a:rPr lang="de-DE" sz="2000" kern="1200" dirty="0" smtClean="0"/>
            <a:t>.</a:t>
          </a:r>
          <a:endParaRPr lang="de-DE" sz="2000" kern="1200" dirty="0"/>
        </a:p>
      </dsp:txBody>
      <dsp:txXfrm>
        <a:off x="429486" y="35679"/>
        <a:ext cx="7764434" cy="659532"/>
      </dsp:txXfrm>
    </dsp:sp>
    <dsp:sp modelId="{0C58484A-7AF7-4649-AAE6-4714068C3D15}">
      <dsp:nvSpPr>
        <dsp:cNvPr id="0" name=""/>
        <dsp:cNvSpPr/>
      </dsp:nvSpPr>
      <dsp:spPr>
        <a:xfrm>
          <a:off x="0" y="2166084"/>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40DEF-CEF2-43B5-BDE4-53C2CBED6263}">
      <dsp:nvSpPr>
        <dsp:cNvPr id="0" name=""/>
        <dsp:cNvSpPr/>
      </dsp:nvSpPr>
      <dsp:spPr>
        <a:xfrm>
          <a:off x="405452" y="1100351"/>
          <a:ext cx="7819264" cy="1257612"/>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de-DE" sz="2000" kern="1200" dirty="0" smtClean="0"/>
            <a:t>Treten Sie bei jedem Gespräch in direkten Blickkontakt. </a:t>
          </a:r>
        </a:p>
        <a:p>
          <a:pPr lvl="0" algn="l" defTabSz="889000">
            <a:lnSpc>
              <a:spcPct val="90000"/>
            </a:lnSpc>
            <a:spcBef>
              <a:spcPct val="0"/>
            </a:spcBef>
            <a:spcAft>
              <a:spcPct val="35000"/>
            </a:spcAft>
          </a:pPr>
          <a:r>
            <a:rPr lang="de-DE" sz="2000" kern="1200" dirty="0" smtClean="0"/>
            <a:t>So erhält der/ die Erkrankte  zusätzliche Informationen, die ihm das Gespräch erleichtern.</a:t>
          </a:r>
          <a:endParaRPr lang="de-DE" sz="2000" kern="1200" dirty="0"/>
        </a:p>
      </dsp:txBody>
      <dsp:txXfrm>
        <a:off x="466844" y="1161743"/>
        <a:ext cx="7696480" cy="1134828"/>
      </dsp:txXfrm>
    </dsp:sp>
    <dsp:sp modelId="{C1493949-5966-4A93-BB53-DA3A60A62CAF}">
      <dsp:nvSpPr>
        <dsp:cNvPr id="0" name=""/>
        <dsp:cNvSpPr/>
      </dsp:nvSpPr>
      <dsp:spPr>
        <a:xfrm>
          <a:off x="0" y="3672002"/>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DF78DD-5A8C-42F1-875E-F8D0DB5C567D}">
      <dsp:nvSpPr>
        <dsp:cNvPr id="0" name=""/>
        <dsp:cNvSpPr/>
      </dsp:nvSpPr>
      <dsp:spPr>
        <a:xfrm>
          <a:off x="403732" y="2648031"/>
          <a:ext cx="7825867" cy="1299998"/>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de-DE" sz="2000" kern="1200" dirty="0" smtClean="0"/>
            <a:t>Stellen Sie auch sich immer wieder vor, wenn Sie merken, dass der/ die Demente Sie nicht immer erkennt.</a:t>
          </a:r>
          <a:endParaRPr lang="de-DE" sz="2000" kern="1200" dirty="0"/>
        </a:p>
      </dsp:txBody>
      <dsp:txXfrm>
        <a:off x="467193" y="2711492"/>
        <a:ext cx="7698945" cy="1173076"/>
      </dsp:txXfrm>
    </dsp:sp>
    <dsp:sp modelId="{8BAE3C39-F613-4CB1-89AA-65A84AEE73DB}">
      <dsp:nvSpPr>
        <dsp:cNvPr id="0" name=""/>
        <dsp:cNvSpPr/>
      </dsp:nvSpPr>
      <dsp:spPr>
        <a:xfrm>
          <a:off x="0" y="5158349"/>
          <a:ext cx="8229600"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148D7D-B6B9-4DDB-876E-402D4FED9FCF}">
      <dsp:nvSpPr>
        <dsp:cNvPr id="0" name=""/>
        <dsp:cNvSpPr/>
      </dsp:nvSpPr>
      <dsp:spPr>
        <a:xfrm>
          <a:off x="391236" y="4098730"/>
          <a:ext cx="7838363" cy="1280426"/>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de-DE" sz="2000" kern="1200" dirty="0" smtClean="0"/>
            <a:t>Reden Sie nicht so, als wäre der/die Erkrankte nicht im Raum. Beziehen sie ihn ins Leben mit ein und ignorieren ihn nicht.</a:t>
          </a:r>
          <a:endParaRPr lang="de-DE" sz="2000" kern="1200" dirty="0"/>
        </a:p>
      </dsp:txBody>
      <dsp:txXfrm>
        <a:off x="453741" y="4161235"/>
        <a:ext cx="7713353" cy="1155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05D08-372C-4BDB-A1BA-C672459211A1}">
      <dsp:nvSpPr>
        <dsp:cNvPr id="0" name=""/>
        <dsp:cNvSpPr/>
      </dsp:nvSpPr>
      <dsp:spPr>
        <a:xfrm>
          <a:off x="2337633" y="-191716"/>
          <a:ext cx="1989928" cy="16917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latin typeface="Arial" panose="020B0604020202020204" pitchFamily="34" charset="0"/>
              <a:cs typeface="Arial" panose="020B0604020202020204" pitchFamily="34" charset="0"/>
            </a:rPr>
            <a:t>Verlust/ Defizit</a:t>
          </a:r>
          <a:endParaRPr lang="de-DE" sz="1600" b="1" kern="1200" dirty="0">
            <a:latin typeface="Arial" panose="020B0604020202020204" pitchFamily="34" charset="0"/>
            <a:cs typeface="Arial" panose="020B0604020202020204" pitchFamily="34" charset="0"/>
          </a:endParaRPr>
        </a:p>
      </dsp:txBody>
      <dsp:txXfrm>
        <a:off x="2420217" y="-109132"/>
        <a:ext cx="1824760" cy="1526567"/>
      </dsp:txXfrm>
    </dsp:sp>
    <dsp:sp modelId="{06CDFCF4-0A78-452B-9E59-C1274156580E}">
      <dsp:nvSpPr>
        <dsp:cNvPr id="0" name=""/>
        <dsp:cNvSpPr/>
      </dsp:nvSpPr>
      <dsp:spPr>
        <a:xfrm>
          <a:off x="853831" y="654151"/>
          <a:ext cx="4957532" cy="4957532"/>
        </a:xfrm>
        <a:custGeom>
          <a:avLst/>
          <a:gdLst/>
          <a:ahLst/>
          <a:cxnLst/>
          <a:rect l="0" t="0" r="0" b="0"/>
          <a:pathLst>
            <a:path>
              <a:moveTo>
                <a:pt x="3483449" y="212735"/>
              </a:moveTo>
              <a:arcTo wR="2478766" hR="2478766" stAng="17634655" swAng="145502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2F8497-23AB-4C36-938A-3593C0000518}">
      <dsp:nvSpPr>
        <dsp:cNvPr id="0" name=""/>
        <dsp:cNvSpPr/>
      </dsp:nvSpPr>
      <dsp:spPr>
        <a:xfrm>
          <a:off x="4735798" y="1487419"/>
          <a:ext cx="1908493" cy="175903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a:latin typeface="Arial" panose="020B0604020202020204" pitchFamily="34" charset="0"/>
              <a:cs typeface="Arial" panose="020B0604020202020204" pitchFamily="34" charset="0"/>
            </a:rPr>
            <a:t>Empathie Wertschätzung</a:t>
          </a:r>
        </a:p>
      </dsp:txBody>
      <dsp:txXfrm>
        <a:off x="4821667" y="1573288"/>
        <a:ext cx="1736755" cy="1587295"/>
      </dsp:txXfrm>
    </dsp:sp>
    <dsp:sp modelId="{65404B5F-5F5C-4709-A803-9EEFA19A4923}">
      <dsp:nvSpPr>
        <dsp:cNvPr id="0" name=""/>
        <dsp:cNvSpPr/>
      </dsp:nvSpPr>
      <dsp:spPr>
        <a:xfrm>
          <a:off x="853831" y="654151"/>
          <a:ext cx="4957532" cy="4957532"/>
        </a:xfrm>
        <a:custGeom>
          <a:avLst/>
          <a:gdLst/>
          <a:ahLst/>
          <a:cxnLst/>
          <a:rect l="0" t="0" r="0" b="0"/>
          <a:pathLst>
            <a:path>
              <a:moveTo>
                <a:pt x="4954483" y="2601682"/>
              </a:moveTo>
              <a:arcTo wR="2478766" hR="2478766" stAng="170539" swAng="1284271"/>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14D3FE-F316-418E-866B-B6CAE2ADF5E9}">
      <dsp:nvSpPr>
        <dsp:cNvPr id="0" name=""/>
        <dsp:cNvSpPr/>
      </dsp:nvSpPr>
      <dsp:spPr>
        <a:xfrm>
          <a:off x="3534478" y="4159423"/>
          <a:ext cx="2510203" cy="19577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latin typeface="Arial" panose="020B0604020202020204" pitchFamily="34" charset="0"/>
              <a:cs typeface="Arial" panose="020B0604020202020204" pitchFamily="34" charset="0"/>
            </a:rPr>
            <a:t>Lob/ Erlerntes </a:t>
          </a:r>
          <a:r>
            <a:rPr lang="de-DE" sz="1600" b="1" kern="1200" dirty="0">
              <a:latin typeface="Arial" panose="020B0604020202020204" pitchFamily="34" charset="0"/>
              <a:cs typeface="Arial" panose="020B0604020202020204" pitchFamily="34" charset="0"/>
            </a:rPr>
            <a:t>u. Selbstachtung gehen sonst verloren</a:t>
          </a:r>
        </a:p>
      </dsp:txBody>
      <dsp:txXfrm>
        <a:off x="3630046" y="4254991"/>
        <a:ext cx="2319067" cy="1766579"/>
      </dsp:txXfrm>
    </dsp:sp>
    <dsp:sp modelId="{280A32C6-BD53-4D89-A8E5-2954B178260C}">
      <dsp:nvSpPr>
        <dsp:cNvPr id="0" name=""/>
        <dsp:cNvSpPr/>
      </dsp:nvSpPr>
      <dsp:spPr>
        <a:xfrm>
          <a:off x="853831" y="654151"/>
          <a:ext cx="4957532" cy="4957532"/>
        </a:xfrm>
        <a:custGeom>
          <a:avLst/>
          <a:gdLst/>
          <a:ahLst/>
          <a:cxnLst/>
          <a:rect l="0" t="0" r="0" b="0"/>
          <a:pathLst>
            <a:path>
              <a:moveTo>
                <a:pt x="2675431" y="4949718"/>
              </a:moveTo>
              <a:arcTo wR="2478766" hR="2478766" stAng="5126962" swAng="712463"/>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EC4BB5-AF45-47D9-8EE2-9C82535AAB27}">
      <dsp:nvSpPr>
        <dsp:cNvPr id="0" name=""/>
        <dsp:cNvSpPr/>
      </dsp:nvSpPr>
      <dsp:spPr>
        <a:xfrm>
          <a:off x="739804" y="4131375"/>
          <a:ext cx="2271622" cy="20138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latin typeface="Arial" panose="020B0604020202020204" pitchFamily="34" charset="0"/>
              <a:cs typeface="Arial" panose="020B0604020202020204" pitchFamily="34" charset="0"/>
            </a:rPr>
            <a:t>Gemeinschaft</a:t>
          </a:r>
          <a:endParaRPr lang="de-DE" sz="1600" b="1" kern="1200" dirty="0">
            <a:latin typeface="Arial" panose="020B0604020202020204" pitchFamily="34" charset="0"/>
            <a:cs typeface="Arial" panose="020B0604020202020204" pitchFamily="34" charset="0"/>
          </a:endParaRPr>
        </a:p>
      </dsp:txBody>
      <dsp:txXfrm>
        <a:off x="838110" y="4229681"/>
        <a:ext cx="2075010" cy="1817199"/>
      </dsp:txXfrm>
    </dsp:sp>
    <dsp:sp modelId="{1EDD6396-DD19-4CE8-952F-423D5933FCDC}">
      <dsp:nvSpPr>
        <dsp:cNvPr id="0" name=""/>
        <dsp:cNvSpPr/>
      </dsp:nvSpPr>
      <dsp:spPr>
        <a:xfrm>
          <a:off x="911636" y="797456"/>
          <a:ext cx="4957532" cy="4957532"/>
        </a:xfrm>
        <a:custGeom>
          <a:avLst/>
          <a:gdLst/>
          <a:ahLst/>
          <a:cxnLst/>
          <a:rect l="0" t="0" r="0" b="0"/>
          <a:pathLst>
            <a:path>
              <a:moveTo>
                <a:pt x="149498" y="3326584"/>
              </a:moveTo>
              <a:arcTo wR="2478766" hR="2478766" stAng="9599955" swAng="1066011"/>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11462A-E70B-4E24-B7DA-1C3AFD5F5D06}">
      <dsp:nvSpPr>
        <dsp:cNvPr id="0" name=""/>
        <dsp:cNvSpPr/>
      </dsp:nvSpPr>
      <dsp:spPr>
        <a:xfrm>
          <a:off x="16047" y="1463754"/>
          <a:ext cx="1989413" cy="190128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a:t> </a:t>
          </a:r>
          <a:r>
            <a:rPr lang="de-DE" sz="1600" b="1" kern="1200" dirty="0" smtClean="0">
              <a:latin typeface="Arial" panose="020B0604020202020204" pitchFamily="34" charset="0"/>
              <a:cs typeface="Arial" panose="020B0604020202020204" pitchFamily="34" charset="0"/>
            </a:rPr>
            <a:t>Unsicherheit/ Klammern</a:t>
          </a:r>
          <a:endParaRPr lang="de-DE" sz="1600" b="1" kern="1200" dirty="0">
            <a:latin typeface="Arial" panose="020B0604020202020204" pitchFamily="34" charset="0"/>
            <a:cs typeface="Arial" panose="020B0604020202020204" pitchFamily="34" charset="0"/>
          </a:endParaRPr>
        </a:p>
      </dsp:txBody>
      <dsp:txXfrm>
        <a:off x="108860" y="1556567"/>
        <a:ext cx="1803787" cy="1715657"/>
      </dsp:txXfrm>
    </dsp:sp>
    <dsp:sp modelId="{313E012A-BAA7-43CF-9405-603177F4CA54}">
      <dsp:nvSpPr>
        <dsp:cNvPr id="0" name=""/>
        <dsp:cNvSpPr/>
      </dsp:nvSpPr>
      <dsp:spPr>
        <a:xfrm>
          <a:off x="966355" y="601437"/>
          <a:ext cx="4957532" cy="4957532"/>
        </a:xfrm>
        <a:custGeom>
          <a:avLst/>
          <a:gdLst/>
          <a:ahLst/>
          <a:cxnLst/>
          <a:rect l="0" t="0" r="0" b="0"/>
          <a:pathLst>
            <a:path>
              <a:moveTo>
                <a:pt x="605964" y="854913"/>
              </a:moveTo>
              <a:arcTo wR="2478766" hR="2478766" stAng="13255657" swAng="133850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09F40E7-2672-4136-9A68-5BA5AB51DBD6}" type="datetimeFigureOut">
              <a:rPr lang="de-DE" smtClean="0"/>
              <a:pPr/>
              <a:t>30.09.2020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F47723B-336A-4D4C-BED9-ACFFA6B71BCB}" type="slidenum">
              <a:rPr lang="de-DE" smtClean="0"/>
              <a:pPr/>
              <a:t>‹Nr.›</a:t>
            </a:fld>
            <a:endParaRPr lang="de-DE"/>
          </a:p>
        </p:txBody>
      </p:sp>
    </p:spTree>
    <p:extLst>
      <p:ext uri="{BB962C8B-B14F-4D97-AF65-F5344CB8AC3E}">
        <p14:creationId xmlns:p14="http://schemas.microsoft.com/office/powerpoint/2010/main" val="355894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2</a:t>
            </a:fld>
            <a:endParaRPr lang="de-DE"/>
          </a:p>
        </p:txBody>
      </p:sp>
    </p:spTree>
    <p:extLst>
      <p:ext uri="{BB962C8B-B14F-4D97-AF65-F5344CB8AC3E}">
        <p14:creationId xmlns:p14="http://schemas.microsoft.com/office/powerpoint/2010/main" val="290363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AF47723B-336A-4D4C-BED9-ACFFA6B71BCB}" type="slidenum">
              <a:rPr lang="de-DE" smtClean="0"/>
              <a:pPr/>
              <a:t>3</a:t>
            </a:fld>
            <a:endParaRPr lang="de-DE"/>
          </a:p>
        </p:txBody>
      </p:sp>
    </p:spTree>
    <p:extLst>
      <p:ext uri="{BB962C8B-B14F-4D97-AF65-F5344CB8AC3E}">
        <p14:creationId xmlns:p14="http://schemas.microsoft.com/office/powerpoint/2010/main" val="416186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68F1FC9-2B65-4C03-9BBB-4907CE3321D5}" type="slidenum">
              <a:rPr lang="de-DE"/>
              <a:pPr/>
              <a:t>8</a:t>
            </a:fld>
            <a:endParaRPr lang="de-D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304616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34</a:t>
            </a:fld>
            <a:endParaRPr lang="de-DE"/>
          </a:p>
        </p:txBody>
      </p:sp>
    </p:spTree>
    <p:extLst>
      <p:ext uri="{BB962C8B-B14F-4D97-AF65-F5344CB8AC3E}">
        <p14:creationId xmlns:p14="http://schemas.microsoft.com/office/powerpoint/2010/main" val="158955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55</a:t>
            </a:fld>
            <a:endParaRPr lang="de-DE"/>
          </a:p>
        </p:txBody>
      </p:sp>
    </p:spTree>
    <p:extLst>
      <p:ext uri="{BB962C8B-B14F-4D97-AF65-F5344CB8AC3E}">
        <p14:creationId xmlns:p14="http://schemas.microsoft.com/office/powerpoint/2010/main" val="80360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56</a:t>
            </a:fld>
            <a:endParaRPr lang="de-DE"/>
          </a:p>
        </p:txBody>
      </p:sp>
    </p:spTree>
    <p:extLst>
      <p:ext uri="{BB962C8B-B14F-4D97-AF65-F5344CB8AC3E}">
        <p14:creationId xmlns:p14="http://schemas.microsoft.com/office/powerpoint/2010/main" val="122979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F47723B-336A-4D4C-BED9-ACFFA6B71BCB}" type="slidenum">
              <a:rPr lang="de-DE" smtClean="0"/>
              <a:pPr/>
              <a:t>59</a:t>
            </a:fld>
            <a:endParaRPr lang="de-DE"/>
          </a:p>
        </p:txBody>
      </p:sp>
    </p:spTree>
    <p:extLst>
      <p:ext uri="{BB962C8B-B14F-4D97-AF65-F5344CB8AC3E}">
        <p14:creationId xmlns:p14="http://schemas.microsoft.com/office/powerpoint/2010/main" val="145369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60</a:t>
            </a:fld>
            <a:endParaRPr lang="de-DE"/>
          </a:p>
        </p:txBody>
      </p:sp>
    </p:spTree>
    <p:extLst>
      <p:ext uri="{BB962C8B-B14F-4D97-AF65-F5344CB8AC3E}">
        <p14:creationId xmlns:p14="http://schemas.microsoft.com/office/powerpoint/2010/main" val="3469445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AF47723B-336A-4D4C-BED9-ACFFA6B71BCB}" type="slidenum">
              <a:rPr lang="de-DE" smtClean="0"/>
              <a:pPr/>
              <a:t>73</a:t>
            </a:fld>
            <a:endParaRPr lang="de-DE"/>
          </a:p>
        </p:txBody>
      </p:sp>
    </p:spTree>
    <p:extLst>
      <p:ext uri="{BB962C8B-B14F-4D97-AF65-F5344CB8AC3E}">
        <p14:creationId xmlns:p14="http://schemas.microsoft.com/office/powerpoint/2010/main" val="70347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3F41E81A-B822-449A-A60C-17AA3816B671}"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BD4C61E-1E41-497C-AF42-D6C8DE033125}"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26370A4-9233-4578-B2F9-39C9CC8FBD51}"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6AAE01B6-84BC-4F8F-A11B-8E3C8E87D512}"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09BAF91-D127-4C62-98DD-D9C2A5817D08}" type="datetime1">
              <a:rPr lang="de-DE" smtClean="0"/>
              <a:pPr/>
              <a:t>30.09.2020</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sp>
        <p:nvSpPr>
          <p:cNvPr id="7" name="Foliennummernplatzhalter 6"/>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F161520-CB2F-4B71-89EB-B6F8F8B0B73C}" type="datetime1">
              <a:rPr lang="de-DE" smtClean="0"/>
              <a:pPr/>
              <a:t>30.09.2020</a:t>
            </a:fld>
            <a:endParaRPr lang="de-DE"/>
          </a:p>
        </p:txBody>
      </p:sp>
      <p:sp>
        <p:nvSpPr>
          <p:cNvPr id="8" name="Fußzeilenplatzhalter 7"/>
          <p:cNvSpPr>
            <a:spLocks noGrp="1"/>
          </p:cNvSpPr>
          <p:nvPr>
            <p:ph type="ftr" sz="quarter" idx="11"/>
          </p:nvPr>
        </p:nvSpPr>
        <p:spPr/>
        <p:txBody>
          <a:bodyPr/>
          <a:lstStyle/>
          <a:p>
            <a:r>
              <a:rPr lang="de-DE" smtClean="0"/>
              <a:t>Zusammenstellung Ingrid Schmidt-Schwabe</a:t>
            </a:r>
            <a:endParaRPr lang="de-DE"/>
          </a:p>
        </p:txBody>
      </p:sp>
      <p:sp>
        <p:nvSpPr>
          <p:cNvPr id="9" name="Foliennummernplatzhalter 8"/>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506810F-328E-4C17-A9AB-829F4DDCA2AE}" type="datetime1">
              <a:rPr lang="de-DE" smtClean="0"/>
              <a:pPr/>
              <a:t>30.09.2020</a:t>
            </a:fld>
            <a:endParaRPr lang="de-DE"/>
          </a:p>
        </p:txBody>
      </p:sp>
      <p:sp>
        <p:nvSpPr>
          <p:cNvPr id="4" name="Fußzeilenplatzhalter 3"/>
          <p:cNvSpPr>
            <a:spLocks noGrp="1"/>
          </p:cNvSpPr>
          <p:nvPr>
            <p:ph type="ftr" sz="quarter" idx="11"/>
          </p:nvPr>
        </p:nvSpPr>
        <p:spPr/>
        <p:txBody>
          <a:bodyPr/>
          <a:lstStyle/>
          <a:p>
            <a:r>
              <a:rPr lang="de-DE" smtClean="0"/>
              <a:t>Zusammenstellung Ingrid Schmidt-Schwabe</a:t>
            </a:r>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73B6005-8D38-44E3-BD81-78309B792C94}" type="datetime1">
              <a:rPr lang="de-DE" smtClean="0"/>
              <a:pPr/>
              <a:t>30.09.2020</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sp>
        <p:nvSpPr>
          <p:cNvPr id="7" name="Foliennummernplatzhalter 6"/>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AE8F5419-A21B-4E58-8470-B91487E9B4E5}" type="datetime1">
              <a:rPr lang="de-DE" smtClean="0"/>
              <a:pPr/>
              <a:t>30.09.2020</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sp>
        <p:nvSpPr>
          <p:cNvPr id="7" name="Foliennummernplatzhalter 6"/>
          <p:cNvSpPr>
            <a:spLocks noGrp="1"/>
          </p:cNvSpPr>
          <p:nvPr>
            <p:ph type="sldNum" sz="quarter" idx="12"/>
          </p:nvPr>
        </p:nvSpPr>
        <p:spPr/>
        <p:txBody>
          <a:bodyPr/>
          <a:lstStyle/>
          <a:p>
            <a:fld id="{02D1A2D8-C9C6-4FA4-86A0-905717E558D9}"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9E4DA-A713-4E96-A601-38256A07EABA}" type="datetime1">
              <a:rPr lang="de-DE" smtClean="0"/>
              <a:pPr/>
              <a:t>30.09.2020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Zusammenstellung Ingrid Schmidt-Schwabe</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1A2D8-C9C6-4FA4-86A0-905717E558D9}"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bmfsfj.de/"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de/imgres?imgurl=http://top-10-list.org/wp-content/uploads/2011/11/Carl-Rogers.jpg&amp;imgrefurl=http://www.vebidoo.de/karl+rogers&amp;h=298&amp;w=595&amp;tbnid=QrOivACb38o-XM:&amp;zoom=1&amp;docid=I2x6XVFiI-gquM&amp;itg=1&amp;ei=0whQVND2EMy7PfmhgOgN&amp;tbm=isch&amp;iact=rc&amp;uact=3&amp;dur=1006&amp;page=4&amp;start=84&amp;ndsp=33&amp;ved=0CMsCEK0DMGE"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google.de/imgres?imgurl=http://images05.kurier.at/img_9022.jpg/htmlTaggingImage/44.438.201&amp;imgrefurl=http://kurier.at/lebensart/gesundheit/demenz-kommunikationsmethode-reduziert-aggressionen-und-stress/44.434.729&amp;h=708&amp;w=460&amp;tbnid=5wWqkVKKra6zsM:&amp;zoom=1&amp;docid=KbkIaAqgEoA48M&amp;ei=-xZQVJSDBsHDPJHogfAJ&amp;tbm=isch&amp;iact=rc&amp;uact=3&amp;dur=722&amp;page=3&amp;start=60&amp;ndsp=32&amp;ved=0CP4BEK0DMEY" TargetMode="Externa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https://de.wikipedia.org/wiki/1998" TargetMode="External"/><Relationship Id="rId2" Type="http://schemas.openxmlformats.org/officeDocument/2006/relationships/hyperlink" Target="https://de.wikipedia.org/wiki/1937"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google.de/imgres?imgurl=http://demenzpflege-dozent-muenchen.de/wp-content/uploads/2014/09/kitwoodflower1.png&amp;imgrefurl=http://demenzpflege-dozent-muenchen.de/tom-kitwood/&amp;h=342&amp;w=358&amp;tbnid=RNPVOgE2rbM8bM:&amp;zoom=1&amp;docid=GesyzwWKBFYr-M&amp;ei=s-RIVOe7CIP7ywOMhoGYAg&amp;tbm=isch&amp;iact=rc&amp;uact=3&amp;dur=560&amp;page=2&amp;start=30&amp;ndsp=40&amp;ved=0CIwBEK0DMCI"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fwz@fwz-badnauheim.de"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hyperlink" Target="http://www.deutsche-alzheimer.de/" TargetMode="External"/><Relationship Id="rId2" Type="http://schemas.openxmlformats.org/officeDocument/2006/relationships/hyperlink" Target="mailto:info@deutsche-alzheimer.de"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hyperlink" Target="http://www.bagso.de/wohnen/wohnen-zu-hause.html" TargetMode="External"/><Relationship Id="rId7" Type="http://schemas.openxmlformats.org/officeDocument/2006/relationships/hyperlink" Target="http://www.wegweiser-demenz.de/" TargetMode="External"/><Relationship Id="rId2" Type="http://schemas.openxmlformats.org/officeDocument/2006/relationships/hyperlink" Target="http://www.komfort-erleben.de/index.asp?id=180" TargetMode="External"/><Relationship Id="rId1" Type="http://schemas.openxmlformats.org/officeDocument/2006/relationships/slideLayout" Target="../slideLayouts/slideLayout2.xml"/><Relationship Id="rId6" Type="http://schemas.openxmlformats.org/officeDocument/2006/relationships/hyperlink" Target="http://www.nullbarriere.de/" TargetMode="External"/><Relationship Id="rId5" Type="http://schemas.openxmlformats.org/officeDocument/2006/relationships/hyperlink" Target="http://www.linga-online.de/" TargetMode="External"/><Relationship Id="rId4" Type="http://schemas.openxmlformats.org/officeDocument/2006/relationships/hyperlink" Target="http://www.geniaal-leben.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amazon.de/gp/product/3407795580/ref=oh_aui_detailpage_o06_s00?ie=UTF8&amp;psc=1" TargetMode="External"/><Relationship Id="rId3" Type="http://schemas.openxmlformats.org/officeDocument/2006/relationships/hyperlink" Target="https://www.amazon.de/gp/product/3497023728/ref=oh_aui_detailpage_o02_s00?ie=UTF8&amp;psc=1" TargetMode="External"/><Relationship Id="rId7" Type="http://schemas.openxmlformats.org/officeDocument/2006/relationships/hyperlink" Target="https://www.amazon.de/gp/product/3499621894/ref=oh_aui_detailpage_o04_s00?ie=UTF8&amp;psc=1" TargetMode="External"/><Relationship Id="rId2" Type="http://schemas.openxmlformats.org/officeDocument/2006/relationships/hyperlink" Target="https://www.amazon.de/gp/product/349702421X/ref=oh_aui_detailpage_o01_s00?ie=UTF8&amp;psc=1" TargetMode="External"/><Relationship Id="rId1" Type="http://schemas.openxmlformats.org/officeDocument/2006/relationships/slideLayout" Target="../slideLayouts/slideLayout2.xml"/><Relationship Id="rId6" Type="http://schemas.openxmlformats.org/officeDocument/2006/relationships/hyperlink" Target="https://www.amazon.de/gp/product/340785966X/ref=oh_aui_detailpage_o04_s00?ie=UTF8&amp;psc=1" TargetMode="External"/><Relationship Id="rId5" Type="http://schemas.openxmlformats.org/officeDocument/2006/relationships/hyperlink" Target="https://www.amazon.de/gp/product/3442156181/ref=oh_aui_detailpage_o03_s00?ie=UTF8&amp;psc=1" TargetMode="External"/><Relationship Id="rId10" Type="http://schemas.openxmlformats.org/officeDocument/2006/relationships/hyperlink" Target="https://www.amazon.de/gp/product/340785952X/ref=oh_aui_detailpage_o04_s00?ie=UTF8&amp;psc=1" TargetMode="External"/><Relationship Id="rId4" Type="http://schemas.openxmlformats.org/officeDocument/2006/relationships/hyperlink" Target="https://www.amazon.de/gp/product/3423141549/ref=oh_aui_detailpage_o03_s00?ie=UTF8&amp;psc=1" TargetMode="External"/><Relationship Id="rId9" Type="http://schemas.openxmlformats.org/officeDocument/2006/relationships/hyperlink" Target="http://www.amazon.de/gp/r.html?C=EY07A4VFUSX6&amp;K=A2Q2FIU6VP0Y42&amp;R=2ZZW9VOD9IKV0&amp;T=C&amp;U=http://www.amazon.de/dp/3430201667/ref=pe_386171_38075861_TE_item&amp;A=HLVRLGXMXFJXRMH2YPB4T7FNZS0A&amp;H=P53A0ALS1JLQDQDHYUI0AZVTIPU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e3qF6Kax_Bk" TargetMode="External"/><Relationship Id="rId2" Type="http://schemas.openxmlformats.org/officeDocument/2006/relationships/hyperlink" Target="https://www.youtube.com/watch?v=cOB7rStwikE" TargetMode="External"/><Relationship Id="rId1" Type="http://schemas.openxmlformats.org/officeDocument/2006/relationships/slideLayout" Target="../slideLayouts/slideLayout2.xml"/><Relationship Id="rId5" Type="http://schemas.openxmlformats.org/officeDocument/2006/relationships/hyperlink" Target="https://www.youtube.com/watch?v=AilCjC8J7XQ" TargetMode="External"/><Relationship Id="rId4" Type="http://schemas.openxmlformats.org/officeDocument/2006/relationships/hyperlink" Target="https://www.youtube.com/watch?v=b42_9vZ4j1U"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HkIRZkAQtQQ"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emf"/></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a:xfrm>
            <a:off x="6553200" y="6356349"/>
            <a:ext cx="2133600" cy="365125"/>
          </a:xfrm>
        </p:spPr>
        <p:txBody>
          <a:bodyPr/>
          <a:lstStyle/>
          <a:p>
            <a:fld id="{02D1A2D8-C9C6-4FA4-86A0-905717E558D9}" type="slidenum">
              <a:rPr lang="de-DE" smtClean="0"/>
              <a:pPr/>
              <a:t>1</a:t>
            </a:fld>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r="10277"/>
          <a:stretch/>
        </p:blipFill>
        <p:spPr>
          <a:xfrm>
            <a:off x="-2611" y="-4498"/>
            <a:ext cx="5870755" cy="6858000"/>
          </a:xfrm>
          <a:prstGeom prst="rect">
            <a:avLst/>
          </a:prstGeom>
        </p:spPr>
      </p:pic>
      <p:sp>
        <p:nvSpPr>
          <p:cNvPr id="6" name="Textfeld 5"/>
          <p:cNvSpPr txBox="1"/>
          <p:nvPr/>
        </p:nvSpPr>
        <p:spPr>
          <a:xfrm>
            <a:off x="6215844" y="548680"/>
            <a:ext cx="2808312" cy="5139869"/>
          </a:xfrm>
          <a:prstGeom prst="rect">
            <a:avLst/>
          </a:prstGeom>
          <a:noFill/>
        </p:spPr>
        <p:txBody>
          <a:bodyPr wrap="square" rtlCol="0">
            <a:spAutoFit/>
          </a:bodyPr>
          <a:lstStyle/>
          <a:p>
            <a:r>
              <a:rPr lang="de-DE" sz="2400" dirty="0" smtClean="0">
                <a:solidFill>
                  <a:srgbClr val="3D3D3D"/>
                </a:solidFill>
              </a:rPr>
              <a:t>Freiwilligenzentrum</a:t>
            </a:r>
          </a:p>
          <a:p>
            <a:r>
              <a:rPr lang="de-DE" sz="2400" dirty="0" smtClean="0">
                <a:solidFill>
                  <a:srgbClr val="3D3D3D"/>
                </a:solidFill>
              </a:rPr>
              <a:t>aktiv für Bad Nauheim e.V. im</a:t>
            </a:r>
          </a:p>
          <a:p>
            <a:r>
              <a:rPr lang="de-DE" sz="2400" dirty="0" smtClean="0">
                <a:solidFill>
                  <a:srgbClr val="3D3D3D"/>
                </a:solidFill>
              </a:rPr>
              <a:t>Erika-</a:t>
            </a:r>
            <a:r>
              <a:rPr lang="de-DE" sz="2400" dirty="0" err="1" smtClean="0">
                <a:solidFill>
                  <a:srgbClr val="3D3D3D"/>
                </a:solidFill>
              </a:rPr>
              <a:t>Pitzer</a:t>
            </a:r>
            <a:r>
              <a:rPr lang="de-DE" sz="2400" dirty="0" smtClean="0">
                <a:solidFill>
                  <a:srgbClr val="3D3D3D"/>
                </a:solidFill>
              </a:rPr>
              <a:t>-Begegnungszentrum</a:t>
            </a:r>
          </a:p>
          <a:p>
            <a:r>
              <a:rPr lang="de-DE" sz="2400" dirty="0" smtClean="0">
                <a:solidFill>
                  <a:srgbClr val="3D3D3D"/>
                </a:solidFill>
              </a:rPr>
              <a:t>Blücherstr. 23</a:t>
            </a:r>
          </a:p>
          <a:p>
            <a:r>
              <a:rPr lang="de-DE" sz="2400" dirty="0" smtClean="0">
                <a:solidFill>
                  <a:srgbClr val="3D3D3D"/>
                </a:solidFill>
              </a:rPr>
              <a:t>61231 Bad Nauheim</a:t>
            </a:r>
          </a:p>
          <a:p>
            <a:r>
              <a:rPr lang="de-DE" sz="2000" dirty="0" smtClean="0">
                <a:solidFill>
                  <a:srgbClr val="3D3D3D"/>
                </a:solidFill>
              </a:rPr>
              <a:t>Das Freiwilligenzentrum</a:t>
            </a:r>
          </a:p>
          <a:p>
            <a:r>
              <a:rPr lang="de-DE" sz="2000" dirty="0" smtClean="0">
                <a:solidFill>
                  <a:srgbClr val="3D3D3D"/>
                </a:solidFill>
              </a:rPr>
              <a:t>wurde </a:t>
            </a:r>
            <a:r>
              <a:rPr lang="de-DE" sz="2000" dirty="0">
                <a:solidFill>
                  <a:srgbClr val="3D3D3D"/>
                </a:solidFill>
              </a:rPr>
              <a:t>im Sommer 2005 von Bad Nauheimer Bürgerinnen und </a:t>
            </a:r>
            <a:r>
              <a:rPr lang="de-DE" sz="2000" dirty="0" smtClean="0">
                <a:solidFill>
                  <a:srgbClr val="3D3D3D"/>
                </a:solidFill>
              </a:rPr>
              <a:t>Bürgern</a:t>
            </a:r>
          </a:p>
          <a:p>
            <a:r>
              <a:rPr lang="de-DE" sz="2000" dirty="0" smtClean="0">
                <a:solidFill>
                  <a:srgbClr val="3D3D3D"/>
                </a:solidFill>
              </a:rPr>
              <a:t>als </a:t>
            </a:r>
            <a:r>
              <a:rPr lang="de-DE" sz="2000" dirty="0">
                <a:solidFill>
                  <a:srgbClr val="3D3D3D"/>
                </a:solidFill>
              </a:rPr>
              <a:t>überparteilicher, gemeinnützig anerkannter Verein gegründet.</a:t>
            </a:r>
          </a:p>
        </p:txBody>
      </p:sp>
    </p:spTree>
    <p:extLst>
      <p:ext uri="{BB962C8B-B14F-4D97-AF65-F5344CB8AC3E}">
        <p14:creationId xmlns:p14="http://schemas.microsoft.com/office/powerpoint/2010/main" val="3484203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55" y="245116"/>
            <a:ext cx="8790489" cy="6480923"/>
          </a:xfrm>
        </p:spPr>
      </p:pic>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10</a:t>
            </a:fld>
            <a:endParaRPr lang="de-DE"/>
          </a:p>
        </p:txBody>
      </p:sp>
    </p:spTree>
    <p:extLst>
      <p:ext uri="{BB962C8B-B14F-4D97-AF65-F5344CB8AC3E}">
        <p14:creationId xmlns:p14="http://schemas.microsoft.com/office/powerpoint/2010/main" val="1663898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405" y="9222"/>
            <a:ext cx="8229600" cy="1143000"/>
          </a:xfrm>
        </p:spPr>
        <p:txBody>
          <a:bodyPr>
            <a:normAutofit/>
          </a:bodyPr>
          <a:lstStyle/>
          <a:p>
            <a:r>
              <a:rPr lang="de-DE" sz="2800" dirty="0"/>
              <a:t>Risikofaktoren an der vaskulären Demenz zu erkranken</a:t>
            </a:r>
          </a:p>
        </p:txBody>
      </p:sp>
      <p:pic>
        <p:nvPicPr>
          <p:cNvPr id="7" name="Inhaltsplatzhalter 6"/>
          <p:cNvPicPr>
            <a:picLocks noGrp="1" noChangeAspect="1"/>
          </p:cNvPicPr>
          <p:nvPr>
            <p:ph idx="1"/>
          </p:nvPr>
        </p:nvPicPr>
        <p:blipFill>
          <a:blip r:embed="rId2"/>
          <a:stretch>
            <a:fillRect/>
          </a:stretch>
        </p:blipFill>
        <p:spPr>
          <a:xfrm>
            <a:off x="434410" y="980728"/>
            <a:ext cx="8709590" cy="4929411"/>
          </a:xfrm>
          <a:prstGeom prst="rect">
            <a:avLst/>
          </a:prstGeom>
        </p:spPr>
      </p:pic>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11</a:t>
            </a:fld>
            <a:endParaRPr lang="de-DE"/>
          </a:p>
        </p:txBody>
      </p:sp>
      <p:pic>
        <p:nvPicPr>
          <p:cNvPr id="11" name="Grafik 10" descr="Logo des Bundesministeriums f&amp;uuml;r Familie, Senioren, Frauen und Jugend. Link zur Startseite">
            <a:hlinkClick r:id="rId3" tooltip="&quot;zur Startseite&quot;"/>
          </p:cNvPr>
          <p:cNvPicPr/>
          <p:nvPr/>
        </p:nvPicPr>
        <p:blipFill>
          <a:blip r:embed="rId4" cstate="print"/>
          <a:srcRect/>
          <a:stretch>
            <a:fillRect/>
          </a:stretch>
        </p:blipFill>
        <p:spPr bwMode="auto">
          <a:xfrm>
            <a:off x="251520" y="980729"/>
            <a:ext cx="1512168" cy="1063332"/>
          </a:xfrm>
          <a:prstGeom prst="rect">
            <a:avLst/>
          </a:prstGeom>
          <a:noFill/>
          <a:ln w="9525">
            <a:noFill/>
            <a:miter lim="800000"/>
            <a:headEnd/>
            <a:tailEnd/>
          </a:ln>
        </p:spPr>
      </p:pic>
    </p:spTree>
    <p:extLst>
      <p:ext uri="{BB962C8B-B14F-4D97-AF65-F5344CB8AC3E}">
        <p14:creationId xmlns:p14="http://schemas.microsoft.com/office/powerpoint/2010/main" val="1455120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71400"/>
            <a:ext cx="8229600" cy="1143000"/>
          </a:xfrm>
        </p:spPr>
        <p:txBody>
          <a:bodyPr>
            <a:normAutofit/>
          </a:bodyPr>
          <a:lstStyle/>
          <a:p>
            <a:r>
              <a:rPr lang="de-DE" sz="2800" b="1" dirty="0" smtClean="0"/>
              <a:t>Das Risiko an Demenz zu erkranken</a:t>
            </a:r>
            <a:endParaRPr lang="de-DE" sz="2800" b="1" dirty="0"/>
          </a:p>
        </p:txBody>
      </p:sp>
      <p:sp>
        <p:nvSpPr>
          <p:cNvPr id="3" name="Inhaltsplatzhalter 2"/>
          <p:cNvSpPr>
            <a:spLocks noGrp="1"/>
          </p:cNvSpPr>
          <p:nvPr>
            <p:ph idx="1"/>
          </p:nvPr>
        </p:nvSpPr>
        <p:spPr>
          <a:xfrm>
            <a:off x="457200" y="857232"/>
            <a:ext cx="8229600" cy="5572164"/>
          </a:xfrm>
        </p:spPr>
        <p:txBody>
          <a:bodyPr>
            <a:noAutofit/>
          </a:bodyPr>
          <a:lstStyle/>
          <a:p>
            <a:pPr>
              <a:buNone/>
            </a:pPr>
            <a:r>
              <a:rPr lang="de-DE" sz="2400" b="1" dirty="0" smtClean="0"/>
              <a:t>Ursache</a:t>
            </a:r>
          </a:p>
          <a:p>
            <a:r>
              <a:rPr lang="de-DE" sz="2000" dirty="0" smtClean="0"/>
              <a:t>Überalterung, Erbanlagen, Umweltfaktoren </a:t>
            </a:r>
          </a:p>
          <a:p>
            <a:r>
              <a:rPr lang="de-DE" sz="2000" dirty="0" smtClean="0"/>
              <a:t>Der beste Schutz gegen Demenz ist ein frühes Ableben</a:t>
            </a:r>
          </a:p>
          <a:p>
            <a:endParaRPr lang="de-DE" sz="2000" dirty="0" smtClean="0"/>
          </a:p>
          <a:p>
            <a:pPr>
              <a:spcBef>
                <a:spcPts val="0"/>
              </a:spcBef>
              <a:buNone/>
            </a:pPr>
            <a:r>
              <a:rPr lang="de-DE" sz="2400" b="1" dirty="0" smtClean="0"/>
              <a:t>Vorbeugen</a:t>
            </a:r>
          </a:p>
          <a:p>
            <a:pPr>
              <a:spcBef>
                <a:spcPts val="0"/>
              </a:spcBef>
            </a:pPr>
            <a:r>
              <a:rPr lang="de-DE" sz="2000" dirty="0" smtClean="0"/>
              <a:t>Leider nur wenig, aber den Beginn einer demenziellen Erkrankung kann man  hinauszögern,  indem man so gesund wie möglich lebt  </a:t>
            </a:r>
          </a:p>
          <a:p>
            <a:pPr>
              <a:spcBef>
                <a:spcPts val="0"/>
              </a:spcBef>
            </a:pPr>
            <a:endParaRPr lang="de-DE" sz="2000" dirty="0" smtClean="0"/>
          </a:p>
          <a:p>
            <a:pPr marL="0" indent="0">
              <a:buNone/>
            </a:pPr>
            <a:r>
              <a:rPr lang="de-DE" sz="2400" b="1" dirty="0"/>
              <a:t>Was senkt das Risiko, an Demenz zu erkranken?  </a:t>
            </a:r>
          </a:p>
          <a:p>
            <a:r>
              <a:rPr lang="de-DE" sz="2000" dirty="0" smtClean="0"/>
              <a:t>Zu </a:t>
            </a:r>
            <a:r>
              <a:rPr lang="de-DE" sz="2000" dirty="0"/>
              <a:t>den Umständen, die das Demenz-Risiko senken können, zählt ein aktiver Lebensstil mit körperlicher Bewegung. </a:t>
            </a:r>
            <a:endParaRPr lang="de-DE" sz="2000" dirty="0" smtClean="0"/>
          </a:p>
          <a:p>
            <a:r>
              <a:rPr lang="de-DE" sz="2000" dirty="0" smtClean="0"/>
              <a:t>Experten </a:t>
            </a:r>
            <a:r>
              <a:rPr lang="de-DE" sz="2000" dirty="0"/>
              <a:t>vermuten, dass auch eine ausgewogene Ernährung dazu beitragen kann, das Risiko für das Auftreten einer Demenz zu senken.</a:t>
            </a:r>
          </a:p>
          <a:p>
            <a:pPr>
              <a:spcBef>
                <a:spcPts val="0"/>
              </a:spcBef>
            </a:pPr>
            <a:endParaRPr lang="de-DE" sz="2000" dirty="0" smtClean="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12</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Demenz Vorbeugen</a:t>
            </a:r>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13</a:t>
            </a:fld>
            <a:endParaRPr 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7786333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730" y="-31457"/>
            <a:ext cx="2949367" cy="1540376"/>
          </a:xfrm>
          <a:prstGeom prst="rect">
            <a:avLst/>
          </a:prstGeom>
        </p:spPr>
      </p:pic>
    </p:spTree>
    <p:extLst>
      <p:ext uri="{BB962C8B-B14F-4D97-AF65-F5344CB8AC3E}">
        <p14:creationId xmlns:p14="http://schemas.microsoft.com/office/powerpoint/2010/main" val="18057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0"/>
            <a:ext cx="9778118" cy="6868515"/>
          </a:xfrm>
          <a:prstGeom prst="rect">
            <a:avLst/>
          </a:prstGeom>
        </p:spPr>
      </p:pic>
    </p:spTree>
    <p:extLst>
      <p:ext uri="{BB962C8B-B14F-4D97-AF65-F5344CB8AC3E}">
        <p14:creationId xmlns:p14="http://schemas.microsoft.com/office/powerpoint/2010/main" val="4202169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229600" cy="695967"/>
          </a:xfrm>
        </p:spPr>
        <p:txBody>
          <a:bodyPr>
            <a:normAutofit/>
          </a:bodyPr>
          <a:lstStyle/>
          <a:p>
            <a:r>
              <a:rPr lang="de-DE" sz="2400" b="1" dirty="0">
                <a:solidFill>
                  <a:srgbClr val="0070C0"/>
                </a:solidFill>
              </a:rPr>
              <a:t>Die </a:t>
            </a:r>
            <a:r>
              <a:rPr lang="de-DE" sz="2400" b="1" dirty="0" smtClean="0">
                <a:solidFill>
                  <a:srgbClr val="0070C0"/>
                </a:solidFill>
              </a:rPr>
              <a:t>Alzheimer Krankheit</a:t>
            </a:r>
            <a:endParaRPr lang="de-DE" sz="2400" b="1" dirty="0">
              <a:solidFill>
                <a:srgbClr val="0070C0"/>
              </a:solidFill>
            </a:endParaRPr>
          </a:p>
        </p:txBody>
      </p:sp>
      <p:sp>
        <p:nvSpPr>
          <p:cNvPr id="3" name="Inhaltsplatzhalter 2"/>
          <p:cNvSpPr>
            <a:spLocks noGrp="1"/>
          </p:cNvSpPr>
          <p:nvPr>
            <p:ph idx="1"/>
          </p:nvPr>
        </p:nvSpPr>
        <p:spPr>
          <a:xfrm>
            <a:off x="107504" y="620688"/>
            <a:ext cx="9217024" cy="5505475"/>
          </a:xfrm>
        </p:spPr>
        <p:txBody>
          <a:bodyPr>
            <a:noAutofit/>
          </a:bodyPr>
          <a:lstStyle/>
          <a:p>
            <a:pPr marL="0" indent="0">
              <a:buNone/>
            </a:pPr>
            <a:r>
              <a:rPr lang="de-DE" sz="2200" dirty="0" smtClean="0"/>
              <a:t>ist ein sehr langsam fortschreitender Verlust von Nervenzellen. </a:t>
            </a:r>
          </a:p>
          <a:p>
            <a:r>
              <a:rPr lang="de-DE" sz="2200" dirty="0" smtClean="0"/>
              <a:t>Betroffen sind vor allem die Bereiche für Erinnerung, Antrieb und Gefühle.</a:t>
            </a:r>
          </a:p>
          <a:p>
            <a:r>
              <a:rPr lang="de-DE" sz="2200" dirty="0" smtClean="0"/>
              <a:t>Die charakteristischen Merkmale der Alzheimer-Demenz sind der schleichende Beginn der Krankheit und eine allmähliche Verschlechterung der Gedächtnisleistungen. </a:t>
            </a:r>
          </a:p>
          <a:p>
            <a:r>
              <a:rPr lang="de-DE" sz="2200" dirty="0" smtClean="0"/>
              <a:t>Wenn von Alzheimer Betroffene durch ihre verstärkte Vergesslichkeit auffallen, sind meist schon große Teile des Gehirns für immer geschädigt.</a:t>
            </a:r>
          </a:p>
          <a:p>
            <a:r>
              <a:rPr lang="de-DE" sz="2200" dirty="0" smtClean="0"/>
              <a:t>Vor dem 60. Lebensjahr tritt die Krankheit nur selten auf. </a:t>
            </a:r>
          </a:p>
          <a:p>
            <a:r>
              <a:rPr lang="de-DE" sz="2200" dirty="0" smtClean="0"/>
              <a:t>Die Ursachen der Alzheimer-Krankheit sind erst teilweise bekannt. Es dürften genetische, umweltbedingte und andere Faktoren eine Rolle spielen.</a:t>
            </a:r>
          </a:p>
          <a:p>
            <a:r>
              <a:rPr lang="de-DE" sz="2200" dirty="0" smtClean="0"/>
              <a:t>Bereits viele Jahre bevor erste klinische Symptome sichtbar werden, bilden sich im Gehirn des Betroffenen Plaques (Eiweißablagerungen/Obduktion) </a:t>
            </a:r>
          </a:p>
          <a:p>
            <a:r>
              <a:rPr lang="de-DE" sz="2200" dirty="0" smtClean="0"/>
              <a:t>Die zugrunde liegenden Veränderungen sind noch nicht behandelbar</a:t>
            </a:r>
          </a:p>
          <a:p>
            <a:pPr marL="0" indent="0">
              <a:buNone/>
            </a:pPr>
            <a:endParaRPr lang="de-DE" sz="22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15</a:t>
            </a:fld>
            <a:endParaRPr lang="de-DE"/>
          </a:p>
        </p:txBody>
      </p:sp>
    </p:spTree>
    <p:extLst>
      <p:ext uri="{BB962C8B-B14F-4D97-AF65-F5344CB8AC3E}">
        <p14:creationId xmlns:p14="http://schemas.microsoft.com/office/powerpoint/2010/main" val="104312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142852"/>
            <a:ext cx="8229600" cy="1143000"/>
          </a:xfrm>
        </p:spPr>
        <p:txBody>
          <a:bodyPr>
            <a:normAutofit/>
          </a:bodyPr>
          <a:lstStyle/>
          <a:p>
            <a:pPr algn="l"/>
            <a:r>
              <a:rPr lang="de-DE" sz="2800" dirty="0" smtClean="0"/>
              <a:t>Gedächtnisabbau der Gedächtnisbibliothek:  </a:t>
            </a:r>
            <a:br>
              <a:rPr lang="de-DE" sz="2800" dirty="0" smtClean="0"/>
            </a:br>
            <a:r>
              <a:rPr lang="de-DE" sz="2800" dirty="0" smtClean="0"/>
              <a:t>Löschung der Tagebücher   </a:t>
            </a:r>
            <a:r>
              <a:rPr lang="de-DE" sz="2000" dirty="0" smtClean="0">
                <a:solidFill>
                  <a:schemeClr val="tx1">
                    <a:lumMod val="95000"/>
                    <a:lumOff val="5000"/>
                  </a:schemeClr>
                </a:solidFill>
              </a:rPr>
              <a:t>(</a:t>
            </a:r>
            <a:r>
              <a:rPr lang="de-DE" sz="1800" i="1" dirty="0" smtClean="0"/>
              <a:t>Copyright</a:t>
            </a:r>
            <a:r>
              <a:rPr lang="de-DE" sz="1800" dirty="0" smtClean="0"/>
              <a:t>: © Christine </a:t>
            </a:r>
            <a:r>
              <a:rPr lang="de-DE" sz="1800" dirty="0" err="1" smtClean="0"/>
              <a:t>Hosp</a:t>
            </a:r>
            <a:r>
              <a:rPr lang="de-DE" sz="1800" dirty="0" smtClean="0"/>
              <a:t> 2006 </a:t>
            </a:r>
            <a:r>
              <a:rPr lang="de-DE" sz="2000" dirty="0" smtClean="0">
                <a:solidFill>
                  <a:schemeClr val="tx1">
                    <a:lumMod val="95000"/>
                    <a:lumOff val="5000"/>
                  </a:schemeClr>
                </a:solidFill>
              </a:rPr>
              <a:t>)</a:t>
            </a:r>
            <a:endParaRPr lang="de-DE" sz="2000" dirty="0">
              <a:solidFill>
                <a:schemeClr val="tx1">
                  <a:lumMod val="95000"/>
                  <a:lumOff val="5000"/>
                </a:schemeClr>
              </a:solidFill>
            </a:endParaRP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16</a:t>
            </a:fld>
            <a:endParaRPr lang="de-DE"/>
          </a:p>
        </p:txBody>
      </p:sp>
      <p:pic>
        <p:nvPicPr>
          <p:cNvPr id="8" name="Inhaltsplatzhalter 7" descr="http://www.google.de/url?source=imgres&amp;ct=tbn&amp;q=http://bidok.uibk.ac.at/library/hosp-demenz-dipl02.jpg&amp;sa=X&amp;ei=h3p0VcHBI4OAUa6JgvAC&amp;ved=0CAUQ8wc&amp;usg=AFQjCNGecA_1Jojul39lpZ6T_xeaBWKogA"/>
          <p:cNvPicPr>
            <a:picLocks noGrp="1"/>
          </p:cNvPicPr>
          <p:nvPr>
            <p:ph idx="1"/>
          </p:nvPr>
        </p:nvPicPr>
        <p:blipFill rotWithShape="1">
          <a:blip r:embed="rId2" cstate="print"/>
          <a:srcRect l="10490" t="10794" r="8976" b="9087"/>
          <a:stretch/>
        </p:blipFill>
        <p:spPr bwMode="auto">
          <a:xfrm>
            <a:off x="1331640" y="2564904"/>
            <a:ext cx="5832648" cy="3534971"/>
          </a:xfrm>
          <a:prstGeom prst="rect">
            <a:avLst/>
          </a:prstGeom>
          <a:noFill/>
          <a:ln w="9525">
            <a:noFill/>
            <a:miter lim="800000"/>
            <a:headEnd/>
            <a:tailEnd/>
          </a:ln>
        </p:spPr>
      </p:pic>
      <p:sp>
        <p:nvSpPr>
          <p:cNvPr id="10" name="Rechteck 9"/>
          <p:cNvSpPr/>
          <p:nvPr/>
        </p:nvSpPr>
        <p:spPr>
          <a:xfrm>
            <a:off x="428596" y="1214422"/>
            <a:ext cx="6715172" cy="4493538"/>
          </a:xfrm>
          <a:prstGeom prst="rect">
            <a:avLst/>
          </a:prstGeom>
        </p:spPr>
        <p:txBody>
          <a:bodyPr wrap="square">
            <a:spAutoFit/>
          </a:bodyPr>
          <a:lstStyle/>
          <a:p>
            <a:r>
              <a:rPr lang="de-DE" sz="2200" b="1" dirty="0" smtClean="0"/>
              <a:t> </a:t>
            </a:r>
            <a:endParaRPr lang="de-DE" sz="2200" dirty="0" smtClean="0"/>
          </a:p>
          <a:p>
            <a:endParaRPr lang="de-DE" sz="2200" dirty="0"/>
          </a:p>
          <a:p>
            <a:endParaRPr lang="de-DE" sz="2200" dirty="0" smtClean="0"/>
          </a:p>
          <a:p>
            <a:endParaRPr lang="de-DE" sz="2200" dirty="0" smtClean="0"/>
          </a:p>
          <a:p>
            <a:endParaRPr lang="de-DE" sz="2200" dirty="0" smtClean="0"/>
          </a:p>
          <a:p>
            <a:endParaRPr lang="de-DE" sz="2200" dirty="0" smtClean="0"/>
          </a:p>
          <a:p>
            <a:endParaRPr lang="de-DE" sz="2200" dirty="0" smtClean="0"/>
          </a:p>
          <a:p>
            <a:endParaRPr lang="de-DE" sz="2200" dirty="0"/>
          </a:p>
          <a:p>
            <a:endParaRPr lang="de-DE" sz="2200" dirty="0" smtClean="0"/>
          </a:p>
          <a:p>
            <a:endParaRPr lang="de-DE" sz="2200" dirty="0"/>
          </a:p>
          <a:p>
            <a:endParaRPr lang="de-DE" sz="2200" dirty="0" smtClean="0"/>
          </a:p>
          <a:p>
            <a:endParaRPr lang="de-DE" sz="2200" dirty="0"/>
          </a:p>
          <a:p>
            <a:endParaRPr lang="de-DE" sz="2200" dirty="0"/>
          </a:p>
        </p:txBody>
      </p:sp>
      <p:sp>
        <p:nvSpPr>
          <p:cNvPr id="3" name="Textfeld 2"/>
          <p:cNvSpPr txBox="1"/>
          <p:nvPr/>
        </p:nvSpPr>
        <p:spPr>
          <a:xfrm>
            <a:off x="5508104" y="2420888"/>
            <a:ext cx="846000" cy="369332"/>
          </a:xfrm>
          <a:prstGeom prst="rect">
            <a:avLst/>
          </a:prstGeom>
          <a:solidFill>
            <a:srgbClr val="0070C0"/>
          </a:solidFill>
        </p:spPr>
        <p:txBody>
          <a:bodyPr wrap="square" rtlCol="0">
            <a:spAutoFit/>
          </a:bodyPr>
          <a:lstStyle/>
          <a:p>
            <a:r>
              <a:rPr lang="de-DE" dirty="0" smtClean="0">
                <a:solidFill>
                  <a:schemeClr val="bg1"/>
                </a:solidFill>
              </a:rPr>
              <a:t>2020</a:t>
            </a:r>
            <a:endParaRPr lang="de-DE" dirty="0">
              <a:solidFill>
                <a:schemeClr val="bg1"/>
              </a:solidFill>
            </a:endParaRPr>
          </a:p>
        </p:txBody>
      </p:sp>
      <p:sp>
        <p:nvSpPr>
          <p:cNvPr id="11" name="Textfeld 10"/>
          <p:cNvSpPr txBox="1"/>
          <p:nvPr/>
        </p:nvSpPr>
        <p:spPr>
          <a:xfrm>
            <a:off x="1907704" y="2132856"/>
            <a:ext cx="864096" cy="369332"/>
          </a:xfrm>
          <a:prstGeom prst="rect">
            <a:avLst/>
          </a:prstGeom>
          <a:solidFill>
            <a:srgbClr val="0070C0"/>
          </a:solidFill>
        </p:spPr>
        <p:txBody>
          <a:bodyPr wrap="square" rtlCol="0">
            <a:spAutoFit/>
          </a:bodyPr>
          <a:lstStyle/>
          <a:p>
            <a:r>
              <a:rPr lang="de-DE" dirty="0" smtClean="0">
                <a:solidFill>
                  <a:schemeClr val="bg1"/>
                </a:solidFill>
              </a:rPr>
              <a:t>1925</a:t>
            </a:r>
            <a:endParaRPr lang="de-D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9"/>
            <a:ext cx="8229600" cy="562074"/>
          </a:xfrm>
        </p:spPr>
        <p:txBody>
          <a:bodyPr>
            <a:normAutofit/>
          </a:bodyPr>
          <a:lstStyle/>
          <a:p>
            <a:r>
              <a:rPr lang="de-DE" sz="2800" b="1" dirty="0" smtClean="0"/>
              <a:t>Verlauf dementieller Erkrankungen</a:t>
            </a:r>
            <a:endParaRPr lang="de-DE" sz="2800" dirty="0"/>
          </a:p>
        </p:txBody>
      </p:sp>
      <p:sp>
        <p:nvSpPr>
          <p:cNvPr id="3" name="Inhaltsplatzhalter 2"/>
          <p:cNvSpPr>
            <a:spLocks noGrp="1"/>
          </p:cNvSpPr>
          <p:nvPr>
            <p:ph idx="1"/>
          </p:nvPr>
        </p:nvSpPr>
        <p:spPr>
          <a:xfrm>
            <a:off x="457200" y="836713"/>
            <a:ext cx="8472518" cy="5519637"/>
          </a:xfrm>
        </p:spPr>
        <p:txBody>
          <a:bodyPr>
            <a:normAutofit fontScale="25000" lnSpcReduction="20000"/>
          </a:bodyPr>
          <a:lstStyle/>
          <a:p>
            <a:pPr>
              <a:buNone/>
            </a:pPr>
            <a:r>
              <a:rPr lang="de-DE" sz="8800" dirty="0" smtClean="0"/>
              <a:t>Die Alzheimer-Krankheit beginnt schleichend (hier: 7 Stadien) </a:t>
            </a:r>
          </a:p>
          <a:p>
            <a:pPr>
              <a:buNone/>
            </a:pPr>
            <a:endParaRPr lang="de-DE" sz="8800" dirty="0" smtClean="0"/>
          </a:p>
          <a:p>
            <a:pPr marL="0" indent="0">
              <a:buNone/>
            </a:pPr>
            <a:r>
              <a:rPr lang="de-DE" sz="8800" i="1" u="sng" dirty="0" smtClean="0"/>
              <a:t>1. Stadium</a:t>
            </a:r>
            <a:r>
              <a:rPr lang="de-DE" sz="8800" u="sng" dirty="0" smtClean="0"/>
              <a:t> </a:t>
            </a:r>
            <a:r>
              <a:rPr lang="de-DE" sz="8800" dirty="0" smtClean="0"/>
              <a:t>– </a:t>
            </a:r>
            <a:r>
              <a:rPr lang="de-DE" sz="8800" i="1" dirty="0" smtClean="0"/>
              <a:t>keine kognitiven Leistungseinbußen</a:t>
            </a:r>
            <a:r>
              <a:rPr lang="de-DE" sz="8800" dirty="0" smtClean="0"/>
              <a:t>: </a:t>
            </a:r>
            <a:r>
              <a:rPr lang="de-DE" sz="8800" dirty="0" smtClean="0">
                <a:solidFill>
                  <a:srgbClr val="FF0000"/>
                </a:solidFill>
              </a:rPr>
              <a:t>Ein Defizit ist nicht sichtbar bzw. messbar.</a:t>
            </a:r>
          </a:p>
          <a:p>
            <a:pPr marL="0" indent="0">
              <a:buNone/>
            </a:pPr>
            <a:endParaRPr lang="de-DE" sz="8800" dirty="0" smtClean="0"/>
          </a:p>
          <a:p>
            <a:pPr marL="0" indent="0">
              <a:buNone/>
            </a:pPr>
            <a:r>
              <a:rPr lang="de-DE" sz="8800" i="1" u="sng" dirty="0" smtClean="0"/>
              <a:t>2. Stadium</a:t>
            </a:r>
            <a:r>
              <a:rPr lang="de-DE" sz="8800" u="sng" dirty="0" smtClean="0"/>
              <a:t> </a:t>
            </a:r>
            <a:r>
              <a:rPr lang="de-DE" sz="8800" dirty="0" smtClean="0"/>
              <a:t>– z</a:t>
            </a:r>
            <a:r>
              <a:rPr lang="de-DE" sz="8800" i="1" dirty="0" smtClean="0"/>
              <a:t>weifelhafte kognitive Leistungseinbußen</a:t>
            </a:r>
            <a:r>
              <a:rPr lang="de-DE" sz="8800" dirty="0" smtClean="0"/>
              <a:t>: </a:t>
            </a:r>
            <a:r>
              <a:rPr lang="de-DE" sz="8800" dirty="0" smtClean="0">
                <a:solidFill>
                  <a:srgbClr val="FF0000"/>
                </a:solidFill>
              </a:rPr>
              <a:t>Nur die Betroffenen selbst registrieren die Defizite </a:t>
            </a:r>
            <a:r>
              <a:rPr lang="de-DE" sz="8800" dirty="0" smtClean="0"/>
              <a:t>(Verlegen, Vergessen von Namen. </a:t>
            </a:r>
          </a:p>
          <a:p>
            <a:pPr marL="0" indent="0">
              <a:buNone/>
            </a:pPr>
            <a:endParaRPr lang="de-DE" sz="8800" dirty="0" smtClean="0"/>
          </a:p>
          <a:p>
            <a:pPr marL="0" indent="0">
              <a:buNone/>
            </a:pPr>
            <a:r>
              <a:rPr lang="de-DE" sz="8800" i="1" u="sng" dirty="0" smtClean="0"/>
              <a:t>3. Stadium</a:t>
            </a:r>
            <a:r>
              <a:rPr lang="de-DE" sz="8800" u="sng" dirty="0" smtClean="0"/>
              <a:t> </a:t>
            </a:r>
            <a:r>
              <a:rPr lang="de-DE" sz="8800" dirty="0" smtClean="0"/>
              <a:t>– </a:t>
            </a:r>
            <a:r>
              <a:rPr lang="de-DE" sz="8800" i="1" dirty="0" smtClean="0"/>
              <a:t>geringe kognitive Leistungseinbußen</a:t>
            </a:r>
            <a:r>
              <a:rPr lang="de-DE" sz="8800" dirty="0" smtClean="0"/>
              <a:t>: </a:t>
            </a:r>
            <a:r>
              <a:rPr lang="de-DE" sz="8800" dirty="0" smtClean="0">
                <a:solidFill>
                  <a:srgbClr val="FF0000"/>
                </a:solidFill>
              </a:rPr>
              <a:t>Die Defizite können noch überspielt werden. </a:t>
            </a:r>
            <a:r>
              <a:rPr lang="de-DE" sz="8800" dirty="0" smtClean="0"/>
              <a:t>Die betroffene Person versucht, die Anzeichen der Erkrankung zu verleugnen, hat jedoch Angst. Die Merkfähigkeit lässt deutlich nach. </a:t>
            </a:r>
          </a:p>
          <a:p>
            <a:pPr marL="0" indent="0">
              <a:buNone/>
            </a:pPr>
            <a:endParaRPr lang="de-DE" sz="8800" dirty="0" smtClean="0"/>
          </a:p>
          <a:p>
            <a:pPr marL="0" indent="0">
              <a:buNone/>
            </a:pPr>
            <a:r>
              <a:rPr lang="de-DE" sz="8800" i="1" u="sng" dirty="0" smtClean="0"/>
              <a:t>4. Stadium</a:t>
            </a:r>
            <a:r>
              <a:rPr lang="de-DE" sz="8800" u="sng" dirty="0" smtClean="0"/>
              <a:t> </a:t>
            </a:r>
            <a:r>
              <a:rPr lang="de-DE" sz="8800" dirty="0" smtClean="0"/>
              <a:t>– </a:t>
            </a:r>
            <a:r>
              <a:rPr lang="de-DE" sz="8800" i="1" dirty="0" smtClean="0"/>
              <a:t>mäßige kognitive Leistungseinbußen</a:t>
            </a:r>
            <a:r>
              <a:rPr lang="de-DE" sz="8800" dirty="0" smtClean="0"/>
              <a:t>: </a:t>
            </a:r>
            <a:r>
              <a:rPr lang="de-DE" sz="8800" dirty="0" smtClean="0">
                <a:solidFill>
                  <a:srgbClr val="FF0000"/>
                </a:solidFill>
              </a:rPr>
              <a:t>Die Aktivität lässt nach. Situationen, in denen die Defizite bemerkbar sind, werden vermieden</a:t>
            </a:r>
            <a:r>
              <a:rPr lang="de-DE" sz="8800" dirty="0" smtClean="0"/>
              <a:t>. </a:t>
            </a:r>
            <a:r>
              <a:rPr lang="de-DE" sz="8800" b="1" dirty="0" smtClean="0"/>
              <a:t>In Gesprächen ist für andere feststellbar, dass eine Störung vorliegt.</a:t>
            </a:r>
          </a:p>
          <a:p>
            <a:pPr>
              <a:buNone/>
            </a:pPr>
            <a:endParaRPr lang="de-DE" sz="8400" dirty="0" smtClean="0"/>
          </a:p>
          <a:p>
            <a:endParaRPr lang="de-DE" sz="5800" dirty="0"/>
          </a:p>
        </p:txBody>
      </p:sp>
      <p:sp>
        <p:nvSpPr>
          <p:cNvPr id="4" name="Datumsplatzhalter 3"/>
          <p:cNvSpPr>
            <a:spLocks noGrp="1"/>
          </p:cNvSpPr>
          <p:nvPr>
            <p:ph type="dt" sz="half" idx="10"/>
          </p:nvPr>
        </p:nvSpPr>
        <p:spPr/>
        <p:txBody>
          <a:bodyPr/>
          <a:lstStyle/>
          <a:p>
            <a:fld id="{270E8231-2CC1-4788-9DBA-57BCC73D83FB}" type="datetime1">
              <a:rPr lang="de-DE" smtClean="0"/>
              <a:pPr/>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17</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9544"/>
            <a:ext cx="8229600" cy="533151"/>
          </a:xfrm>
        </p:spPr>
        <p:txBody>
          <a:bodyPr>
            <a:normAutofit/>
          </a:bodyPr>
          <a:lstStyle/>
          <a:p>
            <a:r>
              <a:rPr lang="de-DE" sz="2800" b="1" dirty="0" smtClean="0"/>
              <a:t>Verlauf dementieller Erkrankungen</a:t>
            </a:r>
            <a:endParaRPr lang="de-DE" sz="2800" dirty="0"/>
          </a:p>
        </p:txBody>
      </p:sp>
      <p:sp>
        <p:nvSpPr>
          <p:cNvPr id="3" name="Inhaltsplatzhalter 2"/>
          <p:cNvSpPr>
            <a:spLocks noGrp="1"/>
          </p:cNvSpPr>
          <p:nvPr>
            <p:ph idx="1"/>
          </p:nvPr>
        </p:nvSpPr>
        <p:spPr>
          <a:xfrm>
            <a:off x="457200" y="620688"/>
            <a:ext cx="8543956" cy="5735662"/>
          </a:xfrm>
        </p:spPr>
        <p:txBody>
          <a:bodyPr>
            <a:noAutofit/>
          </a:bodyPr>
          <a:lstStyle/>
          <a:p>
            <a:pPr>
              <a:buNone/>
            </a:pPr>
            <a:r>
              <a:rPr lang="de-DE" sz="2200" dirty="0" smtClean="0"/>
              <a:t>Ab diesem Stadium wird von einer Demenz gesprochen</a:t>
            </a:r>
          </a:p>
          <a:p>
            <a:pPr marL="0" indent="0">
              <a:buNone/>
            </a:pPr>
            <a:r>
              <a:rPr lang="de-DE" sz="2200" i="1" u="sng" dirty="0" smtClean="0"/>
              <a:t>5. Stadium</a:t>
            </a:r>
            <a:r>
              <a:rPr lang="de-DE" sz="2200" u="sng" dirty="0" smtClean="0"/>
              <a:t> </a:t>
            </a:r>
            <a:r>
              <a:rPr lang="de-DE" sz="2200" dirty="0" smtClean="0"/>
              <a:t>– </a:t>
            </a:r>
            <a:r>
              <a:rPr lang="de-DE" sz="2200" i="1" dirty="0" smtClean="0"/>
              <a:t>mittelschwere kognitive Leistungseinbußen</a:t>
            </a:r>
            <a:r>
              <a:rPr lang="de-DE" sz="2200" dirty="0" smtClean="0"/>
              <a:t>. </a:t>
            </a:r>
            <a:r>
              <a:rPr lang="de-DE" sz="2200" dirty="0" smtClean="0">
                <a:solidFill>
                  <a:srgbClr val="FF0000"/>
                </a:solidFill>
              </a:rPr>
              <a:t>Die betroffene Person verliert die Fähigkeit, den Alltag selbständig zu meistern. </a:t>
            </a:r>
            <a:endParaRPr lang="de-DE" sz="2200" dirty="0" smtClean="0"/>
          </a:p>
          <a:p>
            <a:pPr marL="0" indent="0">
              <a:buNone/>
            </a:pPr>
            <a:r>
              <a:rPr lang="de-DE" sz="2200" i="1" u="sng" dirty="0" smtClean="0"/>
              <a:t>6. Stadium</a:t>
            </a:r>
            <a:r>
              <a:rPr lang="de-DE" sz="2200" u="sng" dirty="0" smtClean="0"/>
              <a:t> </a:t>
            </a:r>
            <a:r>
              <a:rPr lang="de-DE" sz="2200" dirty="0" smtClean="0"/>
              <a:t>– s</a:t>
            </a:r>
            <a:r>
              <a:rPr lang="de-DE" sz="2200" i="1" dirty="0" smtClean="0"/>
              <a:t>chwere kognitive Leistungseinbußen</a:t>
            </a:r>
            <a:r>
              <a:rPr lang="de-DE" sz="2200" dirty="0" smtClean="0"/>
              <a:t>: </a:t>
            </a:r>
            <a:r>
              <a:rPr lang="de-DE" sz="2200" dirty="0" smtClean="0">
                <a:solidFill>
                  <a:srgbClr val="FF0000"/>
                </a:solidFill>
              </a:rPr>
              <a:t>Persönlichkeits-      </a:t>
            </a:r>
            <a:r>
              <a:rPr lang="de-DE" sz="2200" dirty="0" err="1" smtClean="0">
                <a:solidFill>
                  <a:srgbClr val="FF0000"/>
                </a:solidFill>
              </a:rPr>
              <a:t>veränderungen</a:t>
            </a:r>
            <a:r>
              <a:rPr lang="de-DE" sz="2200" dirty="0" smtClean="0">
                <a:solidFill>
                  <a:srgbClr val="FF0000"/>
                </a:solidFill>
              </a:rPr>
              <a:t> und Gefühlsstörungen werden besonders deutlich </a:t>
            </a:r>
            <a:r>
              <a:rPr lang="de-DE" sz="2200" dirty="0" smtClean="0"/>
              <a:t>(Verfolgungsgedanke, Zwänge, Angst, Antriebslosigkeit). Die Erinnerung an die Namen der nächsten Angehörigen geht verloren. Der Tag-Nacht-Rhythmus ist gestört. </a:t>
            </a:r>
            <a:r>
              <a:rPr lang="de-DE" sz="2200" dirty="0" smtClean="0">
                <a:solidFill>
                  <a:srgbClr val="FF0000"/>
                </a:solidFill>
              </a:rPr>
              <a:t>Die erkrankte Person ist vollständig auf fremde Hilfe angewiesen. </a:t>
            </a:r>
            <a:endParaRPr lang="de-DE" sz="2200" u="sng" dirty="0"/>
          </a:p>
          <a:p>
            <a:pPr marL="0" indent="0">
              <a:buNone/>
            </a:pPr>
            <a:r>
              <a:rPr lang="de-DE" sz="2200" u="sng" dirty="0" smtClean="0"/>
              <a:t> </a:t>
            </a:r>
            <a:r>
              <a:rPr lang="de-DE" sz="2200" i="1" u="sng" dirty="0" smtClean="0"/>
              <a:t>7. Stadium</a:t>
            </a:r>
            <a:r>
              <a:rPr lang="de-DE" sz="2200" u="sng" dirty="0" smtClean="0"/>
              <a:t> </a:t>
            </a:r>
            <a:r>
              <a:rPr lang="de-DE" sz="2200" dirty="0" smtClean="0"/>
              <a:t>– s</a:t>
            </a:r>
            <a:r>
              <a:rPr lang="de-DE" sz="2200" i="1" dirty="0" smtClean="0"/>
              <a:t>ehr schwere kognitive Leistungseinbußen</a:t>
            </a:r>
            <a:r>
              <a:rPr lang="de-DE" sz="2200" dirty="0" smtClean="0"/>
              <a:t>: </a:t>
            </a:r>
            <a:r>
              <a:rPr lang="de-DE" sz="2200" dirty="0" smtClean="0">
                <a:solidFill>
                  <a:srgbClr val="FF0000"/>
                </a:solidFill>
              </a:rPr>
              <a:t>Eine bewusste Steuerung des Körpers (z.B. Gehen, Essen, Ausscheidungsvorgänge…) ist nicht mehr möglich. </a:t>
            </a:r>
            <a:r>
              <a:rPr lang="de-DE" sz="2200" dirty="0" smtClean="0"/>
              <a:t>Dieses Stadium ist von einem fast vollständigen Sprachverlust geprägt. </a:t>
            </a:r>
            <a:r>
              <a:rPr lang="de-DE" sz="2200" dirty="0" smtClean="0">
                <a:solidFill>
                  <a:srgbClr val="FF0000"/>
                </a:solidFill>
              </a:rPr>
              <a:t>Kommunikation über Sprache nicht mehr möglich.  </a:t>
            </a:r>
          </a:p>
          <a:p>
            <a:pPr marL="0" indent="0">
              <a:buNone/>
            </a:pPr>
            <a:r>
              <a:rPr lang="de-DE" sz="2200" dirty="0" smtClean="0">
                <a:solidFill>
                  <a:srgbClr val="FF0000"/>
                </a:solidFill>
              </a:rPr>
              <a:t>Nur noch Kommunikation über Gefühle bzw. über die Sinne Hören, Riechen, Fühlen möglich. </a:t>
            </a:r>
            <a:endParaRPr lang="de-DE" sz="2200" dirty="0"/>
          </a:p>
        </p:txBody>
      </p:sp>
      <p:sp>
        <p:nvSpPr>
          <p:cNvPr id="5" name="Datumsplatzhalter 4"/>
          <p:cNvSpPr>
            <a:spLocks noGrp="1"/>
          </p:cNvSpPr>
          <p:nvPr>
            <p:ph type="dt" sz="half" idx="10"/>
          </p:nvPr>
        </p:nvSpPr>
        <p:spPr/>
        <p:txBody>
          <a:bodyPr/>
          <a:lstStyle/>
          <a:p>
            <a:fld id="{F202C32B-BD12-45C9-9F3C-D85598290D00}" type="datetime1">
              <a:rPr lang="de-DE" smtClean="0"/>
              <a:pPr/>
              <a:t>30.09.2020</a:t>
            </a:fld>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18</a:t>
            </a:fld>
            <a:endParaRPr lang="de-DE" dirty="0"/>
          </a:p>
        </p:txBody>
      </p:sp>
      <p:sp>
        <p:nvSpPr>
          <p:cNvPr id="7" name="Fußzeilenplatzhalter 6"/>
          <p:cNvSpPr>
            <a:spLocks noGrp="1"/>
          </p:cNvSpPr>
          <p:nvPr>
            <p:ph type="ftr" sz="quarter" idx="11"/>
          </p:nvPr>
        </p:nvSpPr>
        <p:spPr/>
        <p:txBody>
          <a:bodyPr/>
          <a:lstStyle/>
          <a:p>
            <a:r>
              <a:rPr lang="de-DE" smtClean="0"/>
              <a:t>Zusammenstellung Ingrid Schmidt-Schwabe</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472518" cy="654032"/>
          </a:xfrm>
        </p:spPr>
        <p:txBody>
          <a:bodyPr>
            <a:normAutofit fontScale="90000"/>
          </a:bodyPr>
          <a:lstStyle/>
          <a:p>
            <a:pPr algn="l"/>
            <a:r>
              <a:rPr lang="de-DE" sz="3100" b="1" dirty="0" smtClean="0"/>
              <a:t>Signale, die auf Demenz hindeuten können</a:t>
            </a:r>
            <a:r>
              <a:rPr lang="de-DE" sz="3200" b="1" dirty="0" smtClean="0"/>
              <a:t> </a:t>
            </a:r>
            <a:r>
              <a:rPr lang="de-DE" sz="2200" b="1" dirty="0" err="1" smtClean="0"/>
              <a:t>Huub</a:t>
            </a:r>
            <a:r>
              <a:rPr lang="de-DE" sz="2200" b="1" dirty="0" smtClean="0"/>
              <a:t> </a:t>
            </a:r>
            <a:r>
              <a:rPr lang="de-DE" sz="2200" b="1" dirty="0" err="1" smtClean="0"/>
              <a:t>Buijssen</a:t>
            </a:r>
            <a:r>
              <a:rPr lang="de-DE" sz="2200" b="1" dirty="0" smtClean="0"/>
              <a:t> </a:t>
            </a:r>
            <a:r>
              <a:rPr lang="de-DE" sz="3200" b="1" dirty="0" smtClean="0"/>
              <a:t/>
            </a:r>
            <a:br>
              <a:rPr lang="de-DE" sz="3200" b="1" dirty="0" smtClean="0"/>
            </a:br>
            <a:endParaRPr lang="de-DE" sz="3200" dirty="0"/>
          </a:p>
        </p:txBody>
      </p:sp>
      <p:sp>
        <p:nvSpPr>
          <p:cNvPr id="4" name="Datumsplatzhalter 3"/>
          <p:cNvSpPr>
            <a:spLocks noGrp="1"/>
          </p:cNvSpPr>
          <p:nvPr>
            <p:ph type="dt" sz="half" idx="10"/>
          </p:nvPr>
        </p:nvSpPr>
        <p:spPr/>
        <p:txBody>
          <a:bodyPr/>
          <a:lstStyle/>
          <a:p>
            <a:fld id="{3B7575D4-52CB-4615-9E82-0B414D81D70D}" type="datetime1">
              <a:rPr lang="de-DE" smtClean="0"/>
              <a:pPr/>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19</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074369686"/>
              </p:ext>
            </p:extLst>
          </p:nvPr>
        </p:nvGraphicFramePr>
        <p:xfrm>
          <a:off x="300022" y="928670"/>
          <a:ext cx="8543956"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p:cNvPicPr>
            <a:picLocks noChangeAspect="1"/>
          </p:cNvPicPr>
          <p:nvPr/>
        </p:nvPicPr>
        <p:blipFill>
          <a:blip r:embed="rId7"/>
          <a:stretch>
            <a:fillRect/>
          </a:stretch>
        </p:blipFill>
        <p:spPr>
          <a:xfrm>
            <a:off x="6300192" y="3904642"/>
            <a:ext cx="2987299" cy="1548518"/>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457200" y="428604"/>
            <a:ext cx="8186766" cy="5697559"/>
          </a:xfrm>
        </p:spPr>
        <p:txBody>
          <a:bodyPr>
            <a:normAutofit fontScale="25000" lnSpcReduction="20000"/>
          </a:bodyPr>
          <a:lstStyle/>
          <a:p>
            <a:pPr algn="ctr">
              <a:buNone/>
            </a:pPr>
            <a:endParaRPr lang="de-DE" sz="1000" b="1" dirty="0"/>
          </a:p>
          <a:p>
            <a:pPr algn="ctr">
              <a:buNone/>
            </a:pPr>
            <a:endParaRPr lang="de-DE" sz="1000" b="1" dirty="0" smtClean="0"/>
          </a:p>
          <a:p>
            <a:pPr algn="ctr">
              <a:buNone/>
            </a:pPr>
            <a:endParaRPr lang="de-DE" sz="1000" b="1" dirty="0"/>
          </a:p>
          <a:p>
            <a:pPr algn="ctr">
              <a:buNone/>
            </a:pPr>
            <a:endParaRPr lang="de-DE" sz="1000" b="1" dirty="0" smtClean="0"/>
          </a:p>
          <a:p>
            <a:pPr algn="ctr">
              <a:buNone/>
            </a:pPr>
            <a:endParaRPr lang="de-DE" sz="1000" b="1" dirty="0"/>
          </a:p>
          <a:p>
            <a:pPr algn="ctr">
              <a:buNone/>
            </a:pPr>
            <a:endParaRPr lang="de-DE" sz="1000" b="1" dirty="0" smtClean="0"/>
          </a:p>
          <a:p>
            <a:pPr algn="ctr">
              <a:buNone/>
            </a:pPr>
            <a:endParaRPr lang="de-DE" sz="1000" b="1" dirty="0"/>
          </a:p>
          <a:p>
            <a:pPr algn="ctr">
              <a:buNone/>
            </a:pPr>
            <a:endParaRPr lang="de-DE" sz="1000" b="1" dirty="0" smtClean="0"/>
          </a:p>
          <a:p>
            <a:pPr algn="ctr">
              <a:buNone/>
            </a:pPr>
            <a:endParaRPr lang="de-DE" sz="1000" b="1" dirty="0"/>
          </a:p>
          <a:p>
            <a:pPr algn="ctr">
              <a:buNone/>
            </a:pPr>
            <a:r>
              <a:rPr lang="de-DE" sz="14400" dirty="0" smtClean="0"/>
              <a:t> Inhalt:  </a:t>
            </a:r>
          </a:p>
          <a:p>
            <a:endParaRPr lang="de-DE" sz="12800" dirty="0" smtClean="0"/>
          </a:p>
          <a:p>
            <a:r>
              <a:rPr lang="de-DE" sz="12800" dirty="0" smtClean="0"/>
              <a:t>Formen von Demenz</a:t>
            </a:r>
          </a:p>
          <a:p>
            <a:r>
              <a:rPr lang="de-DE" sz="12800" dirty="0" smtClean="0"/>
              <a:t>Verlauf </a:t>
            </a:r>
            <a:r>
              <a:rPr lang="de-DE" sz="12800" dirty="0" err="1" smtClean="0"/>
              <a:t>demezieller</a:t>
            </a:r>
            <a:r>
              <a:rPr lang="de-DE" sz="12800" dirty="0" smtClean="0"/>
              <a:t> Erkrankungen im besonderen: die </a:t>
            </a:r>
            <a:r>
              <a:rPr lang="de-DE" sz="12800" dirty="0" err="1" smtClean="0"/>
              <a:t>Alzheimersche</a:t>
            </a:r>
            <a:r>
              <a:rPr lang="de-DE" sz="12800" dirty="0" smtClean="0"/>
              <a:t> Demenz</a:t>
            </a:r>
          </a:p>
          <a:p>
            <a:r>
              <a:rPr lang="de-DE" sz="12800" dirty="0" smtClean="0"/>
              <a:t>Signale, die auf Demenz hindeuten können</a:t>
            </a:r>
          </a:p>
          <a:p>
            <a:r>
              <a:rPr lang="de-DE" sz="12800" dirty="0" smtClean="0"/>
              <a:t>Pflegende Angehörige – Umgang mit demenziell erkrankten Menschen</a:t>
            </a:r>
          </a:p>
        </p:txBody>
      </p:sp>
      <p:sp>
        <p:nvSpPr>
          <p:cNvPr id="4" name="Datumsplatzhalter 3"/>
          <p:cNvSpPr>
            <a:spLocks noGrp="1"/>
          </p:cNvSpPr>
          <p:nvPr>
            <p:ph type="dt" sz="half" idx="10"/>
          </p:nvPr>
        </p:nvSpPr>
        <p:spPr/>
        <p:txBody>
          <a:bodyPr/>
          <a:lstStyle/>
          <a:p>
            <a:r>
              <a:rPr lang="de-DE" dirty="0" smtClean="0"/>
              <a:t>  </a:t>
            </a:r>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2</a:t>
            </a:fld>
            <a:endParaRPr lang="de-DE"/>
          </a:p>
        </p:txBody>
      </p:sp>
      <p:sp>
        <p:nvSpPr>
          <p:cNvPr id="6" name="Fußzeilenplatzhalter 5"/>
          <p:cNvSpPr>
            <a:spLocks noGrp="1"/>
          </p:cNvSpPr>
          <p:nvPr>
            <p:ph type="ftr" sz="quarter" idx="11"/>
          </p:nvPr>
        </p:nvSpPr>
        <p:spPr/>
        <p:txBody>
          <a:bodyPr/>
          <a:lstStyle/>
          <a:p>
            <a:r>
              <a:rPr lang="de-DE" dirty="0" smtClean="0"/>
              <a:t>Zusammenstellung Ingrid Schmidt-Schwabe</a:t>
            </a:r>
            <a:endParaRPr lang="de-DE" dirty="0"/>
          </a:p>
        </p:txBody>
      </p:sp>
      <p:pic>
        <p:nvPicPr>
          <p:cNvPr id="7" name="Picture 2" descr="C:\Eigene Dateien\Eigene Daten\1.0 Gültig  für alle Jahre\Logo fwz Janka\Logo mit FWZ\FWZ_BadNauheim_mit_Logo_4c.jpg"/>
          <p:cNvPicPr>
            <a:picLocks noChangeAspect="1" noChangeArrowheads="1"/>
          </p:cNvPicPr>
          <p:nvPr/>
        </p:nvPicPr>
        <p:blipFill>
          <a:blip r:embed="rId3" cstate="print"/>
          <a:srcRect/>
          <a:stretch>
            <a:fillRect/>
          </a:stretch>
        </p:blipFill>
        <p:spPr bwMode="auto">
          <a:xfrm>
            <a:off x="571472" y="357166"/>
            <a:ext cx="1435169" cy="15716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anim calcmode="lin" valueType="num">
                                      <p:cBhvr additive="base">
                                        <p:cTn id="25"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5918" y="285728"/>
            <a:ext cx="7000924" cy="1143000"/>
          </a:xfrm>
        </p:spPr>
        <p:txBody>
          <a:bodyPr>
            <a:normAutofit/>
          </a:bodyPr>
          <a:lstStyle/>
          <a:p>
            <a:endParaRPr lang="de-DE" sz="3600" dirty="0"/>
          </a:p>
        </p:txBody>
      </p:sp>
      <p:sp>
        <p:nvSpPr>
          <p:cNvPr id="3" name="Inhaltsplatzhalter 2"/>
          <p:cNvSpPr>
            <a:spLocks noGrp="1"/>
          </p:cNvSpPr>
          <p:nvPr>
            <p:ph idx="1"/>
          </p:nvPr>
        </p:nvSpPr>
        <p:spPr/>
        <p:txBody>
          <a:bodyPr/>
          <a:lstStyle/>
          <a:p>
            <a:pPr marL="0" indent="0">
              <a:buNone/>
            </a:pPr>
            <a:endParaRPr lang="de-DE" dirty="0" smtClean="0"/>
          </a:p>
          <a:p>
            <a:pPr algn="ctr">
              <a:buNone/>
            </a:pPr>
            <a:r>
              <a:rPr lang="de-DE" sz="4400" dirty="0" smtClean="0"/>
              <a:t>Pflegende Angehörige</a:t>
            </a:r>
          </a:p>
          <a:p>
            <a:pPr algn="ctr">
              <a:buNone/>
            </a:pPr>
            <a:endParaRPr lang="de-DE" sz="4400" dirty="0" smtClean="0"/>
          </a:p>
          <a:p>
            <a:pPr algn="ctr">
              <a:buNone/>
            </a:pPr>
            <a:r>
              <a:rPr lang="de-DE" sz="4400" dirty="0" smtClean="0"/>
              <a:t>- Umgang mit </a:t>
            </a:r>
            <a:r>
              <a:rPr lang="de-DE" sz="4400" dirty="0" err="1" smtClean="0"/>
              <a:t>demenziell</a:t>
            </a:r>
            <a:endParaRPr lang="de-DE" sz="4400" dirty="0" smtClean="0"/>
          </a:p>
          <a:p>
            <a:pPr algn="ctr">
              <a:buNone/>
            </a:pPr>
            <a:r>
              <a:rPr lang="de-DE" sz="4400" dirty="0" smtClean="0"/>
              <a:t> erkrankten Menschen -</a:t>
            </a:r>
          </a:p>
          <a:p>
            <a:pPr algn="ctr"/>
            <a:endParaRPr lang="de-DE" sz="44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20</a:t>
            </a:fld>
            <a:endParaRPr lang="de-DE"/>
          </a:p>
        </p:txBody>
      </p:sp>
      <p:pic>
        <p:nvPicPr>
          <p:cNvPr id="7" name="Picture 2" descr="C:\Eigene Dateien\Eigene Daten\1.0 Gültig  für alle Jahre\Logo fwz Janka\Logo mit FWZ\FWZ_BadNauheim_mit_Logo_4c.jpg"/>
          <p:cNvPicPr>
            <a:picLocks noChangeAspect="1" noChangeArrowheads="1"/>
          </p:cNvPicPr>
          <p:nvPr/>
        </p:nvPicPr>
        <p:blipFill>
          <a:blip r:embed="rId2" cstate="print"/>
          <a:srcRect/>
          <a:stretch>
            <a:fillRect/>
          </a:stretch>
        </p:blipFill>
        <p:spPr bwMode="auto">
          <a:xfrm>
            <a:off x="357158" y="214290"/>
            <a:ext cx="1578686" cy="15716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39784"/>
          </a:xfrm>
        </p:spPr>
        <p:txBody>
          <a:bodyPr>
            <a:noAutofit/>
          </a:bodyPr>
          <a:lstStyle/>
          <a:p>
            <a:r>
              <a:rPr lang="de-DE" sz="3600" b="1" dirty="0" smtClean="0"/>
              <a:t>Auswirkung auf die Angehörigen </a:t>
            </a:r>
            <a:r>
              <a:rPr lang="de-DE" sz="3600" dirty="0" smtClean="0"/>
              <a:t/>
            </a:r>
            <a:br>
              <a:rPr lang="de-DE" sz="3600" dirty="0" smtClean="0"/>
            </a:br>
            <a:endParaRPr lang="de-DE" sz="3600" dirty="0"/>
          </a:p>
        </p:txBody>
      </p:sp>
      <p:sp>
        <p:nvSpPr>
          <p:cNvPr id="3" name="Inhaltsplatzhalter 2"/>
          <p:cNvSpPr>
            <a:spLocks noGrp="1"/>
          </p:cNvSpPr>
          <p:nvPr>
            <p:ph idx="1"/>
          </p:nvPr>
        </p:nvSpPr>
        <p:spPr>
          <a:xfrm>
            <a:off x="457200" y="857232"/>
            <a:ext cx="8401080" cy="5268931"/>
          </a:xfrm>
        </p:spPr>
        <p:txBody>
          <a:bodyPr>
            <a:normAutofit fontScale="77500" lnSpcReduction="20000"/>
          </a:bodyPr>
          <a:lstStyle/>
          <a:p>
            <a:endParaRPr lang="de-DE" dirty="0" smtClean="0"/>
          </a:p>
          <a:p>
            <a:r>
              <a:rPr lang="de-DE" dirty="0" smtClean="0"/>
              <a:t>Die Belastung der Angehörigen vollzieht sich auf mehreren Ebenen:</a:t>
            </a:r>
          </a:p>
          <a:p>
            <a:r>
              <a:rPr lang="de-DE" dirty="0" smtClean="0"/>
              <a:t> </a:t>
            </a:r>
            <a:r>
              <a:rPr lang="de-DE" b="1" i="1" dirty="0" smtClean="0">
                <a:solidFill>
                  <a:srgbClr val="0070C0"/>
                </a:solidFill>
              </a:rPr>
              <a:t>finanziell </a:t>
            </a:r>
            <a:r>
              <a:rPr lang="de-DE" dirty="0" smtClean="0"/>
              <a:t>(z.B. Pflegeheimkosten), </a:t>
            </a:r>
          </a:p>
          <a:p>
            <a:r>
              <a:rPr lang="de-DE" b="1" i="1" dirty="0" smtClean="0">
                <a:solidFill>
                  <a:srgbClr val="0070C0"/>
                </a:solidFill>
              </a:rPr>
              <a:t>zeitlich</a:t>
            </a:r>
            <a:r>
              <a:rPr lang="de-DE" i="1" dirty="0" smtClean="0"/>
              <a:t> </a:t>
            </a:r>
            <a:r>
              <a:rPr lang="de-DE" dirty="0" smtClean="0"/>
              <a:t>(z.B. klammerndes Verhalten dementiell Erkrankter, weniger Zeit für sich selbst), </a:t>
            </a:r>
          </a:p>
          <a:p>
            <a:r>
              <a:rPr lang="de-DE" b="1" i="1" dirty="0" smtClean="0">
                <a:solidFill>
                  <a:srgbClr val="0070C0"/>
                </a:solidFill>
              </a:rPr>
              <a:t>körperlich</a:t>
            </a:r>
            <a:r>
              <a:rPr lang="de-DE" i="1" dirty="0" smtClean="0"/>
              <a:t> </a:t>
            </a:r>
            <a:r>
              <a:rPr lang="de-DE" dirty="0" smtClean="0"/>
              <a:t>(z.B. zusätzliche Haushalts- und Pflegeaufgaben)</a:t>
            </a:r>
          </a:p>
          <a:p>
            <a:r>
              <a:rPr lang="de-DE" dirty="0" smtClean="0"/>
              <a:t> sowie </a:t>
            </a:r>
            <a:r>
              <a:rPr lang="de-DE" b="1" i="1" dirty="0" smtClean="0">
                <a:solidFill>
                  <a:srgbClr val="0070C0"/>
                </a:solidFill>
              </a:rPr>
              <a:t>emotiona</a:t>
            </a:r>
            <a:r>
              <a:rPr lang="de-DE" i="1" dirty="0" smtClean="0"/>
              <a:t>l</a:t>
            </a:r>
            <a:r>
              <a:rPr lang="de-DE" dirty="0" smtClean="0"/>
              <a:t> (z.B. Nicht-Erkennen naher Angehöriger oder Freunde, Veränderung des Wesens des Demenzkranken und der Beziehung zu ihm). </a:t>
            </a:r>
          </a:p>
          <a:p>
            <a:r>
              <a:rPr lang="de-DE" dirty="0" smtClean="0"/>
              <a:t>Die </a:t>
            </a:r>
            <a:r>
              <a:rPr lang="de-DE" b="1" i="1" dirty="0" smtClean="0">
                <a:solidFill>
                  <a:srgbClr val="0070C0"/>
                </a:solidFill>
              </a:rPr>
              <a:t>Verhaltensauffälligkeiten</a:t>
            </a:r>
            <a:r>
              <a:rPr lang="de-DE" dirty="0" smtClean="0"/>
              <a:t>, die im Rahmen einer Demenz auftreten, </a:t>
            </a:r>
            <a:r>
              <a:rPr lang="de-DE" b="1" dirty="0" smtClean="0">
                <a:solidFill>
                  <a:srgbClr val="0070C0"/>
                </a:solidFill>
              </a:rPr>
              <a:t>das </a:t>
            </a:r>
            <a:r>
              <a:rPr lang="de-DE" b="1" i="1" dirty="0" smtClean="0">
                <a:solidFill>
                  <a:srgbClr val="0070C0"/>
                </a:solidFill>
              </a:rPr>
              <a:t>Leben in einer anderen – eigenen – Welt</a:t>
            </a:r>
            <a:r>
              <a:rPr lang="de-DE" b="1" dirty="0" smtClean="0">
                <a:solidFill>
                  <a:srgbClr val="0070C0"/>
                </a:solidFill>
              </a:rPr>
              <a:t> .</a:t>
            </a:r>
            <a:r>
              <a:rPr lang="de-DE" dirty="0" smtClean="0"/>
              <a:t> </a:t>
            </a:r>
          </a:p>
          <a:p>
            <a:r>
              <a:rPr lang="de-DE" dirty="0" smtClean="0"/>
              <a:t>Die </a:t>
            </a:r>
            <a:r>
              <a:rPr lang="de-DE" b="1" i="1" dirty="0" smtClean="0">
                <a:solidFill>
                  <a:srgbClr val="0070C0"/>
                </a:solidFill>
              </a:rPr>
              <a:t>kognitiven</a:t>
            </a:r>
            <a:r>
              <a:rPr lang="de-DE" i="1" dirty="0" smtClean="0"/>
              <a:t> Beeinträchtigungen</a:t>
            </a:r>
            <a:r>
              <a:rPr lang="de-DE" dirty="0" smtClean="0"/>
              <a:t> haben ebenfalls eine belastende Wirkung auf die Angehörigen im Umgang mit der dementiell veränderten Person.</a:t>
            </a:r>
          </a:p>
          <a:p>
            <a:pPr>
              <a:buNone/>
            </a:pPr>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21</a:t>
            </a:fld>
            <a:endParaRPr lang="de-DE"/>
          </a:p>
        </p:txBody>
      </p:sp>
    </p:spTree>
    <p:extLst>
      <p:ext uri="{BB962C8B-B14F-4D97-AF65-F5344CB8AC3E}">
        <p14:creationId xmlns:p14="http://schemas.microsoft.com/office/powerpoint/2010/main" val="35986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Demenz</a:t>
            </a:r>
            <a:endParaRPr lang="de-DE" dirty="0"/>
          </a:p>
        </p:txBody>
      </p:sp>
      <p:sp>
        <p:nvSpPr>
          <p:cNvPr id="3" name="Inhaltsplatzhalter 2"/>
          <p:cNvSpPr>
            <a:spLocks noGrp="1"/>
          </p:cNvSpPr>
          <p:nvPr>
            <p:ph idx="1"/>
          </p:nvPr>
        </p:nvSpPr>
        <p:spPr>
          <a:xfrm>
            <a:off x="500034" y="1643050"/>
            <a:ext cx="8229600" cy="4525963"/>
          </a:xfrm>
        </p:spPr>
        <p:txBody>
          <a:bodyPr>
            <a:normAutofit fontScale="92500" lnSpcReduction="10000"/>
          </a:bodyPr>
          <a:lstStyle/>
          <a:p>
            <a:endParaRPr lang="de-DE" dirty="0" smtClean="0"/>
          </a:p>
          <a:p>
            <a:r>
              <a:rPr lang="de-DE" dirty="0" smtClean="0"/>
              <a:t>Da man nicht die Gedanken der betroffenen Menschen lesen kann, können hier nur Vermutungen angestellt werden. </a:t>
            </a:r>
            <a:r>
              <a:rPr lang="de-DE" dirty="0"/>
              <a:t>Vermutlich </a:t>
            </a:r>
            <a:r>
              <a:rPr lang="de-DE" dirty="0" smtClean="0"/>
              <a:t>bekommen sie</a:t>
            </a:r>
            <a:r>
              <a:rPr lang="de-DE" dirty="0"/>
              <a:t> jedoch sehr viel mehr mit, als man glaubt.</a:t>
            </a:r>
          </a:p>
          <a:p>
            <a:endParaRPr lang="de-DE" dirty="0" smtClean="0"/>
          </a:p>
          <a:p>
            <a:r>
              <a:rPr lang="de-DE" dirty="0" smtClean="0"/>
              <a:t>Dementiell erkrankte Menschen leben in ihrer eigenen Realität. In dieser sind sie meist nicht alt und krank, sondern jung und gesund.</a:t>
            </a:r>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22</a:t>
            </a:fld>
            <a:endParaRPr lang="de-DE"/>
          </a:p>
        </p:txBody>
      </p:sp>
      <p:pic>
        <p:nvPicPr>
          <p:cNvPr id="7" name="Grafik 6" descr="C:\Eigene Dateien\Eigene Bilder\Fotobücher\Asch und klein Ingrid\Eltern.JPG"/>
          <p:cNvPicPr/>
          <p:nvPr/>
        </p:nvPicPr>
        <p:blipFill>
          <a:blip r:embed="rId2" cstate="print"/>
          <a:srcRect l="24819" t="7033" r="26573" b="67753"/>
          <a:stretch>
            <a:fillRect/>
          </a:stretch>
        </p:blipFill>
        <p:spPr bwMode="auto">
          <a:xfrm>
            <a:off x="1000100" y="285728"/>
            <a:ext cx="2301246" cy="1763082"/>
          </a:xfrm>
          <a:prstGeom prst="rect">
            <a:avLst/>
          </a:prstGeom>
          <a:noFill/>
          <a:ln w="9525">
            <a:noFill/>
            <a:miter lim="800000"/>
            <a:headEnd/>
            <a:tailEnd/>
          </a:ln>
        </p:spPr>
      </p:pic>
      <p:pic>
        <p:nvPicPr>
          <p:cNvPr id="8" name="Grafik 7"/>
          <p:cNvPicPr/>
          <p:nvPr/>
        </p:nvPicPr>
        <p:blipFill>
          <a:blip r:embed="rId3" cstate="print"/>
          <a:srcRect l="23927" t="33270" r="38479" b="34900"/>
          <a:stretch>
            <a:fillRect/>
          </a:stretch>
        </p:blipFill>
        <p:spPr bwMode="auto">
          <a:xfrm>
            <a:off x="5929322" y="285728"/>
            <a:ext cx="2643206" cy="1857388"/>
          </a:xfrm>
          <a:prstGeom prst="rect">
            <a:avLst/>
          </a:prstGeom>
          <a:noFill/>
          <a:ln w="9525">
            <a:noFill/>
            <a:miter lim="800000"/>
            <a:headEnd/>
            <a:tailEnd/>
          </a:ln>
        </p:spPr>
      </p:pic>
    </p:spTree>
    <p:extLst>
      <p:ext uri="{BB962C8B-B14F-4D97-AF65-F5344CB8AC3E}">
        <p14:creationId xmlns:p14="http://schemas.microsoft.com/office/powerpoint/2010/main" val="33519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2656" y="143825"/>
            <a:ext cx="9659416" cy="562074"/>
          </a:xfrm>
        </p:spPr>
        <p:txBody>
          <a:bodyPr>
            <a:normAutofit/>
          </a:bodyPr>
          <a:lstStyle/>
          <a:p>
            <a:r>
              <a:rPr lang="de-DE" sz="2800" b="1" dirty="0" smtClean="0">
                <a:solidFill>
                  <a:srgbClr val="FF0000"/>
                </a:solidFill>
              </a:rPr>
              <a:t>Kommunikation mit demenziell Erkrankten</a:t>
            </a:r>
            <a:endParaRPr lang="de-DE" sz="2800" b="1" dirty="0">
              <a:solidFill>
                <a:srgbClr val="FF0000"/>
              </a:solidFill>
            </a:endParaRPr>
          </a:p>
        </p:txBody>
      </p:sp>
      <p:sp>
        <p:nvSpPr>
          <p:cNvPr id="3" name="Inhaltsplatzhalter 2"/>
          <p:cNvSpPr>
            <a:spLocks noGrp="1"/>
          </p:cNvSpPr>
          <p:nvPr>
            <p:ph idx="1"/>
          </p:nvPr>
        </p:nvSpPr>
        <p:spPr>
          <a:xfrm>
            <a:off x="278160" y="779337"/>
            <a:ext cx="6275040" cy="2855342"/>
          </a:xfrm>
        </p:spPr>
        <p:txBody>
          <a:bodyPr>
            <a:normAutofit fontScale="85000" lnSpcReduction="10000"/>
          </a:bodyPr>
          <a:lstStyle/>
          <a:p>
            <a:r>
              <a:rPr lang="de-DE" dirty="0" smtClean="0"/>
              <a:t>Bis </a:t>
            </a:r>
            <a:r>
              <a:rPr lang="de-DE" dirty="0"/>
              <a:t>zu einem gewissen Grad der Demenz weiß der Erkrankte, dass er Defizite hat. </a:t>
            </a:r>
            <a:r>
              <a:rPr lang="de-DE" dirty="0" smtClean="0"/>
              <a:t>Das </a:t>
            </a:r>
            <a:r>
              <a:rPr lang="de-DE" dirty="0"/>
              <a:t>ist für ihn selbst schon ein äußerst unbefriedigender Zustand</a:t>
            </a:r>
            <a:r>
              <a:rPr lang="de-DE" dirty="0" smtClean="0"/>
              <a:t>. </a:t>
            </a:r>
            <a:r>
              <a:rPr lang="de-DE" dirty="0"/>
              <a:t>Vorhaltungen darüber, dass er </a:t>
            </a:r>
            <a:r>
              <a:rPr lang="de-DE" dirty="0" smtClean="0"/>
              <a:t>alles vergisst und falsch macht </a:t>
            </a:r>
            <a:r>
              <a:rPr lang="de-DE" u="sng" dirty="0" smtClean="0"/>
              <a:t> </a:t>
            </a:r>
            <a:r>
              <a:rPr lang="de-DE" dirty="0" smtClean="0"/>
              <a:t>bringen </a:t>
            </a:r>
            <a:r>
              <a:rPr lang="de-DE" dirty="0"/>
              <a:t>ihn in eine </a:t>
            </a:r>
            <a:r>
              <a:rPr lang="de-DE" dirty="0" smtClean="0"/>
              <a:t>Stress-situation </a:t>
            </a:r>
            <a:r>
              <a:rPr lang="de-DE" dirty="0"/>
              <a:t>und machen ihn aggressiv. </a:t>
            </a:r>
            <a:endParaRPr lang="de-DE" dirty="0" smtClean="0"/>
          </a:p>
          <a:p>
            <a:endParaRPr lang="de-DE" dirty="0"/>
          </a:p>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23</a:t>
            </a:fld>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4862"/>
            <a:ext cx="2828925" cy="3238500"/>
          </a:xfrm>
          <a:prstGeom prst="rect">
            <a:avLst/>
          </a:prstGeom>
        </p:spPr>
      </p:pic>
      <p:sp>
        <p:nvSpPr>
          <p:cNvPr id="8" name="Inhaltsplatzhalter 2"/>
          <p:cNvSpPr txBox="1">
            <a:spLocks/>
          </p:cNvSpPr>
          <p:nvPr/>
        </p:nvSpPr>
        <p:spPr>
          <a:xfrm>
            <a:off x="267084" y="3708117"/>
            <a:ext cx="8201744" cy="266429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000" dirty="0"/>
              <a:t>Deshalb ist es nicht hilfreich, wenn von außen noch Vorwürfe kommen und der Demente mit seinen Defiziten permanent konfrontiert wird.</a:t>
            </a:r>
          </a:p>
          <a:p>
            <a:r>
              <a:rPr lang="de-DE" sz="3000" dirty="0">
                <a:solidFill>
                  <a:srgbClr val="FF0000"/>
                </a:solidFill>
              </a:rPr>
              <a:t>Der Demente weiß nicht einmal mehr, dass er es war, der die Butter in den Schuhschrank legte. </a:t>
            </a:r>
            <a:r>
              <a:rPr lang="de-DE" sz="3000" b="1" dirty="0">
                <a:solidFill>
                  <a:srgbClr val="FF0000"/>
                </a:solidFill>
              </a:rPr>
              <a:t>Sprechen Sie einfach nicht darüber</a:t>
            </a:r>
            <a:r>
              <a:rPr lang="de-DE" b="1" dirty="0">
                <a:solidFill>
                  <a:srgbClr val="FF0000"/>
                </a:solidFill>
              </a:rPr>
              <a:t>.</a:t>
            </a:r>
          </a:p>
          <a:p>
            <a:endParaRPr lang="de-DE" dirty="0" smtClean="0"/>
          </a:p>
          <a:p>
            <a:endParaRPr lang="de-DE" dirty="0"/>
          </a:p>
        </p:txBody>
      </p:sp>
    </p:spTree>
    <p:extLst>
      <p:ext uri="{BB962C8B-B14F-4D97-AF65-F5344CB8AC3E}">
        <p14:creationId xmlns:p14="http://schemas.microsoft.com/office/powerpoint/2010/main" val="39985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560" y="139700"/>
            <a:ext cx="8229600" cy="562074"/>
          </a:xfrm>
        </p:spPr>
        <p:txBody>
          <a:bodyPr>
            <a:noAutofit/>
          </a:bodyPr>
          <a:lstStyle/>
          <a:p>
            <a:r>
              <a:rPr lang="de-DE" sz="2800" b="1" dirty="0" smtClean="0">
                <a:solidFill>
                  <a:srgbClr val="FF0000"/>
                </a:solidFill>
              </a:rPr>
              <a:t>Kommunikation mit demenziell Erkrankten</a:t>
            </a:r>
            <a:endParaRPr lang="de-DE" sz="2800" b="1" dirty="0">
              <a:solidFill>
                <a:srgbClr val="FF0000"/>
              </a:solidFill>
            </a:endParaRPr>
          </a:p>
        </p:txBody>
      </p:sp>
      <p:sp>
        <p:nvSpPr>
          <p:cNvPr id="3" name="Inhaltsplatzhalter 2"/>
          <p:cNvSpPr>
            <a:spLocks noGrp="1"/>
          </p:cNvSpPr>
          <p:nvPr>
            <p:ph idx="1"/>
          </p:nvPr>
        </p:nvSpPr>
        <p:spPr>
          <a:xfrm>
            <a:off x="0" y="884336"/>
            <a:ext cx="8363272" cy="5289451"/>
          </a:xfrm>
        </p:spPr>
        <p:txBody>
          <a:bodyPr>
            <a:normAutofit/>
          </a:bodyPr>
          <a:lstStyle/>
          <a:p>
            <a:r>
              <a:rPr lang="de-DE" sz="2600" dirty="0" smtClean="0"/>
              <a:t>Um </a:t>
            </a:r>
            <a:r>
              <a:rPr lang="de-DE" sz="2600" dirty="0"/>
              <a:t>ein gesundes Selbstwertgefühl </a:t>
            </a:r>
            <a:r>
              <a:rPr lang="de-DE" sz="2600" dirty="0" smtClean="0"/>
              <a:t>zu </a:t>
            </a:r>
            <a:r>
              <a:rPr lang="de-DE" sz="2600" dirty="0"/>
              <a:t>entwickeln, ist für jeden Menschen das Lob </a:t>
            </a:r>
            <a:r>
              <a:rPr lang="de-DE" sz="2600" dirty="0" smtClean="0"/>
              <a:t>und die </a:t>
            </a:r>
            <a:r>
              <a:rPr lang="de-DE" sz="2600" b="1" dirty="0" smtClean="0">
                <a:solidFill>
                  <a:srgbClr val="FF0000"/>
                </a:solidFill>
              </a:rPr>
              <a:t>Beruhigung </a:t>
            </a:r>
            <a:r>
              <a:rPr lang="de-DE" sz="2600" dirty="0" smtClean="0"/>
              <a:t>wichtig</a:t>
            </a:r>
            <a:r>
              <a:rPr lang="de-DE" sz="2600" dirty="0"/>
              <a:t>. </a:t>
            </a:r>
            <a:endParaRPr lang="de-DE" sz="2600" dirty="0" smtClean="0"/>
          </a:p>
          <a:p>
            <a:r>
              <a:rPr lang="de-DE" sz="2600" dirty="0" smtClean="0"/>
              <a:t>Anstatt </a:t>
            </a:r>
            <a:r>
              <a:rPr lang="de-DE" sz="2600" dirty="0"/>
              <a:t>zu tadeln was nicht mehr funktioniert, loben sie den demenziell veränderten Menschen für das was er gut gemacht hat. „Du hast die Servietten aber schön gefaltet. Das gefällt mir“. Es gibt der dementen Person die Bestätigung, noch </a:t>
            </a:r>
            <a:r>
              <a:rPr lang="de-DE" sz="2600" dirty="0" smtClean="0"/>
              <a:t>gebraucht </a:t>
            </a:r>
            <a:r>
              <a:rPr lang="de-DE" sz="2600" dirty="0"/>
              <a:t>zu </a:t>
            </a:r>
            <a:endParaRPr lang="de-DE" sz="2600" dirty="0" smtClean="0"/>
          </a:p>
          <a:p>
            <a:pPr marL="0" indent="0">
              <a:buNone/>
            </a:pPr>
            <a:r>
              <a:rPr lang="de-DE" sz="2600" dirty="0"/>
              <a:t> </a:t>
            </a:r>
            <a:r>
              <a:rPr lang="de-DE" sz="2600" dirty="0" smtClean="0"/>
              <a:t>    werden </a:t>
            </a:r>
            <a:r>
              <a:rPr lang="de-DE" sz="2600" dirty="0"/>
              <a:t>und </a:t>
            </a:r>
            <a:r>
              <a:rPr lang="de-DE" sz="2600" dirty="0" smtClean="0"/>
              <a:t>nicht </a:t>
            </a:r>
            <a:r>
              <a:rPr lang="de-DE" sz="2600" dirty="0"/>
              <a:t>nur </a:t>
            </a:r>
            <a:r>
              <a:rPr lang="de-DE" sz="2600" dirty="0" smtClean="0"/>
              <a:t>Last </a:t>
            </a:r>
            <a:r>
              <a:rPr lang="de-DE" sz="2600" dirty="0"/>
              <a:t>zu sein.</a:t>
            </a:r>
          </a:p>
          <a:p>
            <a:r>
              <a:rPr lang="de-DE" sz="2600" dirty="0"/>
              <a:t> </a:t>
            </a:r>
            <a:r>
              <a:rPr lang="de-DE" sz="2600" b="1" dirty="0">
                <a:solidFill>
                  <a:srgbClr val="FF0000"/>
                </a:solidFill>
              </a:rPr>
              <a:t>Besser ist es, den Patienten für </a:t>
            </a:r>
            <a:endParaRPr lang="de-DE" sz="2600" b="1" dirty="0" smtClean="0">
              <a:solidFill>
                <a:srgbClr val="FF0000"/>
              </a:solidFill>
            </a:endParaRPr>
          </a:p>
          <a:p>
            <a:pPr marL="0" indent="0">
              <a:buNone/>
            </a:pPr>
            <a:r>
              <a:rPr lang="de-DE" sz="2600" b="1" dirty="0" smtClean="0">
                <a:solidFill>
                  <a:srgbClr val="FF0000"/>
                </a:solidFill>
              </a:rPr>
              <a:t>     das </a:t>
            </a:r>
            <a:r>
              <a:rPr lang="de-DE" sz="2600" b="1" dirty="0">
                <a:solidFill>
                  <a:srgbClr val="FF0000"/>
                </a:solidFill>
              </a:rPr>
              <a:t>zu loben, was er noch kann.</a:t>
            </a:r>
          </a:p>
          <a:p>
            <a:endParaRPr lang="de-DE" dirty="0"/>
          </a:p>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24</a:t>
            </a:fld>
            <a:endParaRPr lang="de-DE"/>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055" y="3565041"/>
            <a:ext cx="3312368" cy="2370454"/>
          </a:xfrm>
          <a:prstGeom prst="rect">
            <a:avLst/>
          </a:prstGeom>
        </p:spPr>
      </p:pic>
    </p:spTree>
    <p:extLst>
      <p:ext uri="{BB962C8B-B14F-4D97-AF65-F5344CB8AC3E}">
        <p14:creationId xmlns:p14="http://schemas.microsoft.com/office/powerpoint/2010/main" val="36256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graphicFrame>
        <p:nvGraphicFramePr>
          <p:cNvPr id="7" name="Inhaltsplatzhalter 6"/>
          <p:cNvGraphicFramePr>
            <a:graphicFrameLocks noGrp="1"/>
          </p:cNvGraphicFramePr>
          <p:nvPr>
            <p:ph idx="1"/>
          </p:nvPr>
        </p:nvGraphicFramePr>
        <p:xfrm>
          <a:off x="457200" y="476672"/>
          <a:ext cx="8229600" cy="5649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25</a:t>
            </a:fld>
            <a:endParaRPr lang="de-DE"/>
          </a:p>
        </p:txBody>
      </p:sp>
    </p:spTree>
    <p:extLst>
      <p:ext uri="{BB962C8B-B14F-4D97-AF65-F5344CB8AC3E}">
        <p14:creationId xmlns:p14="http://schemas.microsoft.com/office/powerpoint/2010/main" val="332955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p:spPr>
        <p:txBody>
          <a:bodyPr>
            <a:normAutofit/>
          </a:bodyPr>
          <a:lstStyle/>
          <a:p>
            <a:pPr algn="l"/>
            <a:r>
              <a:rPr lang="de-DE" sz="2800" dirty="0" smtClean="0"/>
              <a:t>Pflegende Angehörige</a:t>
            </a:r>
            <a:endParaRPr lang="de-DE" sz="2800" dirty="0"/>
          </a:p>
        </p:txBody>
      </p:sp>
      <p:sp>
        <p:nvSpPr>
          <p:cNvPr id="3" name="Inhaltsplatzhalter 2"/>
          <p:cNvSpPr>
            <a:spLocks noGrp="1"/>
          </p:cNvSpPr>
          <p:nvPr>
            <p:ph idx="1"/>
          </p:nvPr>
        </p:nvSpPr>
        <p:spPr>
          <a:xfrm>
            <a:off x="323528" y="836712"/>
            <a:ext cx="8363272" cy="5449808"/>
          </a:xfrm>
        </p:spPr>
        <p:txBody>
          <a:bodyPr>
            <a:normAutofit lnSpcReduction="10000"/>
          </a:bodyPr>
          <a:lstStyle/>
          <a:p>
            <a:endParaRPr lang="de-DE" sz="2200" dirty="0" smtClean="0"/>
          </a:p>
          <a:p>
            <a:r>
              <a:rPr lang="de-DE" sz="2200" dirty="0" smtClean="0"/>
              <a:t>70% der demenziell Erkrankten werden </a:t>
            </a:r>
          </a:p>
          <a:p>
            <a:pPr marL="0" indent="0">
              <a:buNone/>
            </a:pPr>
            <a:r>
              <a:rPr lang="de-DE" sz="2200" dirty="0" smtClean="0"/>
              <a:t>      zu Hause gepflegt, zumeist von Frauen.</a:t>
            </a:r>
          </a:p>
          <a:p>
            <a:endParaRPr lang="de-DE" sz="2200" dirty="0" smtClean="0"/>
          </a:p>
          <a:p>
            <a:r>
              <a:rPr lang="de-DE" sz="2200" dirty="0" smtClean="0"/>
              <a:t>Die Pflegenden </a:t>
            </a:r>
            <a:r>
              <a:rPr lang="de-DE" sz="2200" dirty="0"/>
              <a:t>und </a:t>
            </a:r>
            <a:r>
              <a:rPr lang="de-DE" sz="2200" dirty="0" smtClean="0"/>
              <a:t>Erkrankten sind zu </a:t>
            </a:r>
          </a:p>
          <a:p>
            <a:pPr marL="0" indent="0">
              <a:buNone/>
            </a:pPr>
            <a:r>
              <a:rPr lang="de-DE" sz="2200" dirty="0"/>
              <a:t> </a:t>
            </a:r>
            <a:r>
              <a:rPr lang="de-DE" sz="2200" dirty="0" smtClean="0"/>
              <a:t>     isoliert zu Hause </a:t>
            </a:r>
            <a:r>
              <a:rPr lang="de-DE" sz="2200" dirty="0"/>
              <a:t>und haben </a:t>
            </a:r>
            <a:r>
              <a:rPr lang="de-DE" sz="2200" dirty="0" smtClean="0"/>
              <a:t>keine sozialen </a:t>
            </a:r>
          </a:p>
          <a:p>
            <a:pPr marL="0" indent="0">
              <a:buNone/>
            </a:pPr>
            <a:r>
              <a:rPr lang="de-DE" sz="2200" dirty="0"/>
              <a:t> </a:t>
            </a:r>
            <a:r>
              <a:rPr lang="de-DE" sz="2200" dirty="0" smtClean="0"/>
              <a:t>     Kontakte </a:t>
            </a:r>
            <a:r>
              <a:rPr lang="de-DE" sz="2200" dirty="0"/>
              <a:t>nach außen </a:t>
            </a:r>
            <a:r>
              <a:rPr lang="de-DE" sz="2200" dirty="0" smtClean="0"/>
              <a:t>mehr</a:t>
            </a:r>
            <a:r>
              <a:rPr lang="de-DE" sz="2200" dirty="0"/>
              <a:t>.</a:t>
            </a:r>
          </a:p>
          <a:p>
            <a:endParaRPr lang="de-DE" sz="2200" dirty="0" smtClean="0"/>
          </a:p>
          <a:p>
            <a:r>
              <a:rPr lang="de-DE" sz="2200" dirty="0" smtClean="0"/>
              <a:t>Die </a:t>
            </a:r>
            <a:r>
              <a:rPr lang="de-DE" sz="2200" dirty="0" smtClean="0"/>
              <a:t>Angehörigen </a:t>
            </a:r>
            <a:r>
              <a:rPr lang="de-DE" sz="2200" dirty="0" smtClean="0"/>
              <a:t>werden völlig überfordert: Nervlich,</a:t>
            </a:r>
          </a:p>
          <a:p>
            <a:pPr marL="0" indent="0">
              <a:buNone/>
            </a:pPr>
            <a:r>
              <a:rPr lang="de-DE" sz="2200" dirty="0"/>
              <a:t> </a:t>
            </a:r>
            <a:r>
              <a:rPr lang="de-DE" sz="2200" dirty="0" smtClean="0"/>
              <a:t>    körperlich und sozial, die Situation ist kaum durchhaltbar.</a:t>
            </a:r>
          </a:p>
          <a:p>
            <a:endParaRPr lang="de-DE" sz="2200" dirty="0" smtClean="0"/>
          </a:p>
          <a:p>
            <a:r>
              <a:rPr lang="de-DE" sz="2200" dirty="0" smtClean="0"/>
              <a:t>Man kann sich viel ersparen,  wenn man sich bewusst </a:t>
            </a:r>
          </a:p>
          <a:p>
            <a:pPr marL="0" indent="0">
              <a:buNone/>
            </a:pPr>
            <a:r>
              <a:rPr lang="de-DE" sz="2200" dirty="0"/>
              <a:t> </a:t>
            </a:r>
            <a:r>
              <a:rPr lang="de-DE" sz="2200" dirty="0" smtClean="0"/>
              <a:t>     macht und es zulässt, dass der demenziell Erkrankte  sich vom </a:t>
            </a:r>
          </a:p>
          <a:p>
            <a:pPr marL="0" indent="0">
              <a:buNone/>
            </a:pPr>
            <a:r>
              <a:rPr lang="de-DE" sz="2200" dirty="0"/>
              <a:t> </a:t>
            </a:r>
            <a:r>
              <a:rPr lang="de-DE" sz="2200" dirty="0" smtClean="0"/>
              <a:t>    Verstand weg in seine eigene Welt entwickelt. (Erich Schützendorf)</a:t>
            </a:r>
          </a:p>
          <a:p>
            <a:pPr marL="0" indent="0">
              <a:buNone/>
            </a:pPr>
            <a:endParaRPr lang="de-DE" sz="2200" dirty="0" smtClean="0"/>
          </a:p>
          <a:p>
            <a:endParaRPr lang="de-DE" sz="2200" dirty="0" smtClean="0"/>
          </a:p>
          <a:p>
            <a:endParaRPr lang="de-DE" sz="22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26</a:t>
            </a:fld>
            <a:endParaRPr lang="de-DE"/>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5744" y="2985738"/>
            <a:ext cx="1368152" cy="1817998"/>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177" y="448859"/>
            <a:ext cx="3398815" cy="214902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740600"/>
          </a:xfrm>
        </p:spPr>
        <p:txBody>
          <a:bodyPr>
            <a:noAutofit/>
          </a:bodyPr>
          <a:lstStyle/>
          <a:p>
            <a:r>
              <a:rPr lang="de-DE" sz="2800" b="1" dirty="0" smtClean="0"/>
              <a:t>Auswirkung auf die Angehörigen </a:t>
            </a:r>
            <a:r>
              <a:rPr lang="de-DE" sz="2800" dirty="0" smtClean="0"/>
              <a:t/>
            </a:r>
            <a:br>
              <a:rPr lang="de-DE" sz="2800" dirty="0" smtClean="0"/>
            </a:br>
            <a:endParaRPr lang="de-DE" sz="2800" dirty="0"/>
          </a:p>
        </p:txBody>
      </p:sp>
      <p:sp>
        <p:nvSpPr>
          <p:cNvPr id="3" name="Inhaltsplatzhalter 2"/>
          <p:cNvSpPr>
            <a:spLocks noGrp="1"/>
          </p:cNvSpPr>
          <p:nvPr>
            <p:ph idx="1"/>
          </p:nvPr>
        </p:nvSpPr>
        <p:spPr>
          <a:xfrm>
            <a:off x="700118" y="574451"/>
            <a:ext cx="8229600" cy="4238783"/>
          </a:xfrm>
          <a:effectLst>
            <a:glow rad="228600">
              <a:schemeClr val="accent2">
                <a:satMod val="175000"/>
                <a:alpha val="40000"/>
              </a:schemeClr>
            </a:glow>
          </a:effectLst>
        </p:spPr>
        <p:txBody>
          <a:bodyPr>
            <a:normAutofit/>
          </a:bodyPr>
          <a:lstStyle/>
          <a:p>
            <a:r>
              <a:rPr lang="de-DE" sz="2200" dirty="0" smtClean="0"/>
              <a:t>Die Angehörigen müssen umgehen mit  Aggression einerseits und Apathie, Passivität oder auch Halluzinationen andererseits und dem Verhalten des Erkrankten entgegen der sozialen Normen. </a:t>
            </a:r>
          </a:p>
          <a:p>
            <a:endParaRPr lang="de-DE" sz="2200" dirty="0" smtClean="0"/>
          </a:p>
          <a:p>
            <a:r>
              <a:rPr lang="de-DE" sz="2200" dirty="0" smtClean="0"/>
              <a:t>Die Akzeptanz der Persönlichkeitsveränderung als Folge der Demenz fällt vielen schwer.</a:t>
            </a:r>
          </a:p>
          <a:p>
            <a:r>
              <a:rPr lang="de-DE" sz="2200" dirty="0" smtClean="0">
                <a:solidFill>
                  <a:srgbClr val="FF0000"/>
                </a:solidFill>
              </a:rPr>
              <a:t>Die Folgen dieser Belastungen sind Hilflosigkeit, Trauer, Distanzierung, aber auch Abscheu und Entsetzen, wenn die Angehörigen das Verhalten nicht auf die Krankheit zurückführen, sondern als Provokation deuten. </a:t>
            </a:r>
            <a:r>
              <a:rPr lang="de-DE" sz="2200" dirty="0" smtClean="0"/>
              <a:t> </a:t>
            </a:r>
          </a:p>
          <a:p>
            <a:endParaRPr lang="de-DE" sz="2200" b="1" dirty="0">
              <a:solidFill>
                <a:srgbClr val="7030A0"/>
              </a:solidFill>
            </a:endParaRP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27</a:t>
            </a:fld>
            <a:endParaRPr lang="de-DE"/>
          </a:p>
        </p:txBody>
      </p:sp>
      <p:sp>
        <p:nvSpPr>
          <p:cNvPr id="9" name="Pfeil nach rechts 8"/>
          <p:cNvSpPr/>
          <p:nvPr/>
        </p:nvSpPr>
        <p:spPr>
          <a:xfrm>
            <a:off x="987030" y="3857604"/>
            <a:ext cx="7715304" cy="3000396"/>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bg1"/>
                </a:solidFill>
              </a:rPr>
              <a:t>Entlastung schaffen kann zunächst die Vermittlung von Informationen und Wissen über </a:t>
            </a:r>
            <a:r>
              <a:rPr lang="de-DE" sz="2400" b="1" dirty="0" err="1" smtClean="0">
                <a:solidFill>
                  <a:schemeClr val="bg1"/>
                </a:solidFill>
              </a:rPr>
              <a:t>demenzielle</a:t>
            </a:r>
            <a:r>
              <a:rPr lang="de-DE" sz="2400" b="1" dirty="0" smtClean="0">
                <a:solidFill>
                  <a:schemeClr val="bg1"/>
                </a:solidFill>
              </a:rPr>
              <a:t> Erkrankungen und die Beratung der Angehörigen </a:t>
            </a:r>
          </a:p>
          <a:p>
            <a:pPr algn="ctr"/>
            <a:endParaRPr lang="de-DE" sz="2400" dirty="0">
              <a:solidFill>
                <a:schemeClr val="bg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b="1" dirty="0" smtClean="0"/>
              <a:t/>
            </a:r>
            <a:br>
              <a:rPr lang="de-DE" sz="4000" b="1" dirty="0" smtClean="0"/>
            </a:br>
            <a:r>
              <a:rPr lang="de-DE" sz="3100" b="1" dirty="0" smtClean="0"/>
              <a:t>Körperempfindung und Schmerzerfassung</a:t>
            </a:r>
            <a:r>
              <a:rPr lang="de-DE" sz="3100" dirty="0" smtClean="0"/>
              <a:t> </a:t>
            </a:r>
            <a:br>
              <a:rPr lang="de-DE" sz="3100" dirty="0" smtClean="0"/>
            </a:br>
            <a:endParaRPr lang="de-DE" sz="3100" dirty="0"/>
          </a:p>
        </p:txBody>
      </p:sp>
      <p:sp>
        <p:nvSpPr>
          <p:cNvPr id="3" name="Inhaltsplatzhalter 2"/>
          <p:cNvSpPr>
            <a:spLocks noGrp="1"/>
          </p:cNvSpPr>
          <p:nvPr>
            <p:ph idx="1"/>
          </p:nvPr>
        </p:nvSpPr>
        <p:spPr>
          <a:xfrm>
            <a:off x="457200" y="785794"/>
            <a:ext cx="8229600" cy="6603645"/>
          </a:xfrm>
        </p:spPr>
        <p:txBody>
          <a:bodyPr>
            <a:normAutofit fontScale="77500" lnSpcReduction="20000"/>
          </a:bodyPr>
          <a:lstStyle/>
          <a:p>
            <a:endParaRPr lang="de-DE" sz="2200" dirty="0" smtClean="0"/>
          </a:p>
          <a:p>
            <a:endParaRPr lang="de-DE" sz="2200" dirty="0" smtClean="0"/>
          </a:p>
          <a:p>
            <a:r>
              <a:rPr lang="de-DE" sz="3100" dirty="0" smtClean="0"/>
              <a:t>Demenziell erkrankte Menschen  verlieren zunehmend die </a:t>
            </a:r>
          </a:p>
          <a:p>
            <a:pPr marL="0" indent="0">
              <a:buNone/>
            </a:pPr>
            <a:r>
              <a:rPr lang="de-DE" sz="3100" dirty="0"/>
              <a:t> </a:t>
            </a:r>
            <a:r>
              <a:rPr lang="de-DE" sz="3100" dirty="0" smtClean="0"/>
              <a:t>     Wahrnehmung ihres Körpers. </a:t>
            </a:r>
          </a:p>
          <a:p>
            <a:endParaRPr lang="de-DE" sz="3100" dirty="0" smtClean="0"/>
          </a:p>
          <a:p>
            <a:r>
              <a:rPr lang="de-DE" sz="3100" dirty="0" smtClean="0"/>
              <a:t>Schmerzen können nur schwer </a:t>
            </a:r>
          </a:p>
          <a:p>
            <a:pPr marL="0" indent="0">
              <a:buNone/>
            </a:pPr>
            <a:r>
              <a:rPr lang="de-DE" sz="3100" dirty="0"/>
              <a:t> </a:t>
            </a:r>
            <a:r>
              <a:rPr lang="de-DE" sz="3100" dirty="0" smtClean="0"/>
              <a:t>     lokalisiert werden. </a:t>
            </a:r>
          </a:p>
          <a:p>
            <a:endParaRPr lang="de-DE" sz="3100" dirty="0" smtClean="0"/>
          </a:p>
          <a:p>
            <a:r>
              <a:rPr lang="de-DE" sz="3100" dirty="0" smtClean="0"/>
              <a:t> Mit den Schmerzen gehen </a:t>
            </a:r>
          </a:p>
          <a:p>
            <a:pPr marL="0" indent="0">
              <a:buNone/>
            </a:pPr>
            <a:r>
              <a:rPr lang="de-DE" sz="3100" dirty="0"/>
              <a:t> </a:t>
            </a:r>
            <a:r>
              <a:rPr lang="de-DE" sz="3100" dirty="0" smtClean="0"/>
              <a:t>      Verhaltensänderungen einher:</a:t>
            </a:r>
          </a:p>
          <a:p>
            <a:pPr marL="0" indent="0">
              <a:buNone/>
            </a:pPr>
            <a:r>
              <a:rPr lang="de-DE" sz="3100" dirty="0" smtClean="0"/>
              <a:t>       Schreien, eine veränderte Mimik oder </a:t>
            </a:r>
          </a:p>
          <a:p>
            <a:pPr marL="0" indent="0">
              <a:buNone/>
            </a:pPr>
            <a:r>
              <a:rPr lang="de-DE" sz="3100" dirty="0"/>
              <a:t> </a:t>
            </a:r>
            <a:r>
              <a:rPr lang="de-DE" sz="3100" dirty="0" smtClean="0"/>
              <a:t>      Körperhaltung, </a:t>
            </a:r>
          </a:p>
          <a:p>
            <a:pPr marL="0" indent="0">
              <a:buNone/>
            </a:pPr>
            <a:r>
              <a:rPr lang="de-DE" sz="3100" dirty="0" smtClean="0"/>
              <a:t>       Abwehr von Pflege und Mobilisation,</a:t>
            </a:r>
          </a:p>
          <a:p>
            <a:pPr marL="0" indent="0">
              <a:buNone/>
            </a:pPr>
            <a:r>
              <a:rPr lang="de-DE" sz="3100" dirty="0" smtClean="0"/>
              <a:t>       Apathie, Unruhe und Aggressivität</a:t>
            </a:r>
          </a:p>
          <a:p>
            <a:pPr marL="0" indent="0">
              <a:buNone/>
            </a:pPr>
            <a:endParaRPr lang="de-DE" sz="3100" dirty="0" smtClean="0"/>
          </a:p>
          <a:p>
            <a:endParaRPr lang="de-DE" sz="3100" dirty="0" smtClean="0"/>
          </a:p>
          <a:p>
            <a:pPr marL="0" indent="0">
              <a:buNone/>
            </a:pPr>
            <a:r>
              <a:rPr lang="de-DE" sz="2600" dirty="0" smtClean="0"/>
              <a:t> </a:t>
            </a:r>
            <a:endParaRPr lang="de-DE" dirty="0"/>
          </a:p>
        </p:txBody>
      </p:sp>
      <p:sp>
        <p:nvSpPr>
          <p:cNvPr id="4" name="Datumsplatzhalter 3"/>
          <p:cNvSpPr>
            <a:spLocks noGrp="1"/>
          </p:cNvSpPr>
          <p:nvPr>
            <p:ph type="dt" sz="half" idx="10"/>
          </p:nvPr>
        </p:nvSpPr>
        <p:spPr/>
        <p:txBody>
          <a:bodyPr/>
          <a:lstStyle/>
          <a:p>
            <a:fld id="{E0981B67-D526-456E-AEDA-BB3AFA031FD9}" type="datetime1">
              <a:rPr lang="de-DE" smtClean="0"/>
              <a:pPr/>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28</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132856"/>
            <a:ext cx="3096344" cy="2383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29600" cy="216024"/>
          </a:xfrm>
        </p:spPr>
        <p:txBody>
          <a:bodyPr>
            <a:noAutofit/>
          </a:bodyPr>
          <a:lstStyle/>
          <a:p>
            <a:pPr algn="l"/>
            <a:r>
              <a:rPr lang="de-DE" sz="2900" dirty="0" smtClean="0"/>
              <a:t>             </a:t>
            </a:r>
            <a:endParaRPr lang="de-DE" sz="2900" dirty="0"/>
          </a:p>
        </p:txBody>
      </p:sp>
      <p:sp>
        <p:nvSpPr>
          <p:cNvPr id="3" name="Inhaltsplatzhalter 2"/>
          <p:cNvSpPr>
            <a:spLocks noGrp="1"/>
          </p:cNvSpPr>
          <p:nvPr>
            <p:ph idx="1"/>
          </p:nvPr>
        </p:nvSpPr>
        <p:spPr>
          <a:xfrm>
            <a:off x="539552" y="1118815"/>
            <a:ext cx="8363272" cy="5433467"/>
          </a:xfrm>
        </p:spPr>
        <p:txBody>
          <a:bodyPr>
            <a:noAutofit/>
          </a:bodyPr>
          <a:lstStyle/>
          <a:p>
            <a:pPr marL="285750" indent="-285750"/>
            <a:r>
              <a:rPr lang="de-DE" sz="2200" dirty="0" smtClean="0">
                <a:solidFill>
                  <a:srgbClr val="FF0000"/>
                </a:solidFill>
              </a:rPr>
              <a:t>Sender </a:t>
            </a:r>
            <a:r>
              <a:rPr lang="de-DE" sz="2200" dirty="0">
                <a:solidFill>
                  <a:srgbClr val="FF0000"/>
                </a:solidFill>
              </a:rPr>
              <a:t>und </a:t>
            </a:r>
            <a:r>
              <a:rPr lang="de-DE" sz="2200" dirty="0" smtClean="0">
                <a:solidFill>
                  <a:srgbClr val="FF0000"/>
                </a:solidFill>
              </a:rPr>
              <a:t>Empfänger</a:t>
            </a:r>
          </a:p>
          <a:p>
            <a:pPr marL="0" indent="0">
              <a:buNone/>
            </a:pPr>
            <a:r>
              <a:rPr lang="de-DE" sz="2200" dirty="0">
                <a:solidFill>
                  <a:srgbClr val="FF0000"/>
                </a:solidFill>
              </a:rPr>
              <a:t> </a:t>
            </a:r>
            <a:r>
              <a:rPr lang="de-DE" sz="2200" dirty="0" smtClean="0">
                <a:solidFill>
                  <a:srgbClr val="FF0000"/>
                </a:solidFill>
              </a:rPr>
              <a:t>    </a:t>
            </a:r>
            <a:r>
              <a:rPr lang="de-DE" sz="2200" dirty="0" smtClean="0"/>
              <a:t>Oft </a:t>
            </a:r>
            <a:r>
              <a:rPr lang="de-DE" sz="2200" dirty="0"/>
              <a:t>hört und versteht der Empfänger etwas anderes, als </a:t>
            </a:r>
            <a:endParaRPr lang="de-DE" sz="2200" dirty="0" smtClean="0"/>
          </a:p>
          <a:p>
            <a:pPr marL="0" indent="0">
              <a:buNone/>
            </a:pPr>
            <a:r>
              <a:rPr lang="de-DE" sz="2200" dirty="0" smtClean="0"/>
              <a:t>     der </a:t>
            </a:r>
            <a:r>
              <a:rPr lang="de-DE" sz="2200" dirty="0"/>
              <a:t>Sender gemeint und gesagt hat. </a:t>
            </a:r>
          </a:p>
          <a:p>
            <a:endParaRPr lang="de-DE" sz="2200" dirty="0"/>
          </a:p>
          <a:p>
            <a:pPr marL="285750" indent="-285750"/>
            <a:r>
              <a:rPr lang="de-DE" sz="2200" dirty="0" smtClean="0">
                <a:solidFill>
                  <a:srgbClr val="FF0000"/>
                </a:solidFill>
              </a:rPr>
              <a:t>Missverständnisse</a:t>
            </a:r>
          </a:p>
          <a:p>
            <a:pPr marL="0" indent="0">
              <a:buNone/>
            </a:pPr>
            <a:r>
              <a:rPr lang="de-DE" sz="2200" dirty="0" smtClean="0"/>
              <a:t>     Das </a:t>
            </a:r>
            <a:r>
              <a:rPr lang="de-DE" sz="2200" dirty="0"/>
              <a:t>führt zu Missverständnissen und in der Folge zu Konflikten. </a:t>
            </a:r>
            <a:r>
              <a:rPr lang="de-DE" sz="2200" dirty="0" smtClean="0"/>
              <a:t>Das </a:t>
            </a:r>
          </a:p>
          <a:p>
            <a:pPr marL="0" indent="0">
              <a:buNone/>
            </a:pPr>
            <a:r>
              <a:rPr lang="de-DE" sz="2200" dirty="0"/>
              <a:t> </a:t>
            </a:r>
            <a:r>
              <a:rPr lang="de-DE" sz="2200" dirty="0" smtClean="0"/>
              <a:t>    macht </a:t>
            </a:r>
            <a:r>
              <a:rPr lang="de-DE" sz="2200" dirty="0"/>
              <a:t>die zwischenmenschliche Kommunikation anfällig </a:t>
            </a:r>
            <a:r>
              <a:rPr lang="de-DE" sz="2200" dirty="0" smtClean="0"/>
              <a:t>für   </a:t>
            </a:r>
          </a:p>
          <a:p>
            <a:pPr marL="0" indent="0">
              <a:buNone/>
            </a:pPr>
            <a:r>
              <a:rPr lang="de-DE" sz="2200" dirty="0"/>
              <a:t> </a:t>
            </a:r>
            <a:r>
              <a:rPr lang="de-DE" sz="2200" dirty="0" smtClean="0"/>
              <a:t>    </a:t>
            </a:r>
            <a:r>
              <a:rPr lang="de-DE" sz="2200" dirty="0"/>
              <a:t>Störungen. </a:t>
            </a:r>
            <a:endParaRPr lang="de-DE" sz="2200" dirty="0" smtClean="0"/>
          </a:p>
          <a:p>
            <a:pPr marL="0" indent="0">
              <a:buNone/>
            </a:pPr>
            <a:endParaRPr lang="de-DE" sz="2200" i="1" dirty="0"/>
          </a:p>
          <a:p>
            <a:pPr marL="0" indent="0">
              <a:buNone/>
            </a:pPr>
            <a:r>
              <a:rPr lang="de-DE" sz="2200" i="1" dirty="0" smtClean="0"/>
              <a:t>     Beispiel: </a:t>
            </a:r>
            <a:r>
              <a:rPr lang="de-DE" sz="2200" dirty="0" smtClean="0">
                <a:solidFill>
                  <a:srgbClr val="FF0000"/>
                </a:solidFill>
              </a:rPr>
              <a:t>Die </a:t>
            </a:r>
            <a:r>
              <a:rPr lang="de-DE" sz="2200" dirty="0">
                <a:solidFill>
                  <a:srgbClr val="FF0000"/>
                </a:solidFill>
              </a:rPr>
              <a:t>Ebenen einer </a:t>
            </a:r>
            <a:r>
              <a:rPr lang="de-DE" sz="2200" dirty="0" smtClean="0">
                <a:solidFill>
                  <a:srgbClr val="FF0000"/>
                </a:solidFill>
              </a:rPr>
              <a:t>Nachricht</a:t>
            </a:r>
          </a:p>
          <a:p>
            <a:pPr marL="0" indent="0">
              <a:buNone/>
            </a:pPr>
            <a:r>
              <a:rPr lang="de-DE" sz="2200" b="1" dirty="0">
                <a:solidFill>
                  <a:srgbClr val="FF0000"/>
                </a:solidFill>
              </a:rPr>
              <a:t> </a:t>
            </a:r>
            <a:r>
              <a:rPr lang="de-DE" sz="2200" b="1" dirty="0" smtClean="0">
                <a:solidFill>
                  <a:srgbClr val="FF0000"/>
                </a:solidFill>
              </a:rPr>
              <a:t>    </a:t>
            </a:r>
            <a:r>
              <a:rPr lang="de-DE" sz="2200" b="1" dirty="0" smtClean="0"/>
              <a:t>Friedemann </a:t>
            </a:r>
            <a:r>
              <a:rPr lang="de-DE" sz="2200" b="1" dirty="0"/>
              <a:t>Schulz von Thun</a:t>
            </a:r>
            <a:r>
              <a:rPr lang="de-DE" sz="2200" dirty="0"/>
              <a:t>(*1944) :    </a:t>
            </a:r>
            <a:endParaRPr lang="de-DE" sz="2200" dirty="0" smtClean="0"/>
          </a:p>
          <a:p>
            <a:pPr marL="0" indent="0">
              <a:buNone/>
            </a:pPr>
            <a:r>
              <a:rPr lang="de-DE" sz="2200" dirty="0"/>
              <a:t> </a:t>
            </a:r>
            <a:r>
              <a:rPr lang="de-DE" sz="2200" dirty="0" smtClean="0"/>
              <a:t>    Das </a:t>
            </a:r>
            <a:r>
              <a:rPr lang="de-DE" sz="2200" dirty="0"/>
              <a:t>4-Seiten Kommunikationsmodell </a:t>
            </a:r>
            <a:r>
              <a:rPr lang="de-DE" sz="2200" dirty="0" smtClean="0"/>
              <a:t>      </a:t>
            </a:r>
            <a:endParaRPr lang="de-DE" sz="2200" dirty="0"/>
          </a:p>
          <a:p>
            <a:pPr marL="0" indent="0">
              <a:buNone/>
            </a:pPr>
            <a:r>
              <a:rPr lang="de-DE" sz="2200" dirty="0" smtClean="0"/>
              <a:t>      </a:t>
            </a:r>
            <a:endParaRPr lang="de-DE" sz="2200" dirty="0"/>
          </a:p>
          <a:p>
            <a:endParaRPr lang="de-DE" sz="2200" dirty="0"/>
          </a:p>
          <a:p>
            <a:pPr lvl="0"/>
            <a:endParaRPr lang="de-DE" sz="2200" dirty="0"/>
          </a:p>
          <a:p>
            <a:pPr>
              <a:buNone/>
            </a:pPr>
            <a:r>
              <a:rPr lang="de-DE" sz="2200" dirty="0"/>
              <a:t> </a:t>
            </a: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29</a:t>
            </a:fld>
            <a:endParaRPr lang="de-DE"/>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1876" y="4149080"/>
            <a:ext cx="1290267" cy="1516063"/>
          </a:xfrm>
          <a:prstGeom prst="rect">
            <a:avLst/>
          </a:prstGeom>
        </p:spPr>
      </p:pic>
      <p:sp>
        <p:nvSpPr>
          <p:cNvPr id="10" name="Rahmen 9"/>
          <p:cNvSpPr/>
          <p:nvPr/>
        </p:nvSpPr>
        <p:spPr>
          <a:xfrm>
            <a:off x="827584" y="170218"/>
            <a:ext cx="7941568" cy="974294"/>
          </a:xfrm>
          <a:prstGeom prst="beve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dirty="0" smtClean="0"/>
          </a:p>
          <a:p>
            <a:pPr algn="ctr"/>
            <a:r>
              <a:rPr lang="de-DE" sz="2800" dirty="0" smtClean="0"/>
              <a:t>Grundlagen </a:t>
            </a:r>
            <a:r>
              <a:rPr lang="de-DE" sz="2800" dirty="0"/>
              <a:t>der Kommunikation</a:t>
            </a:r>
            <a:br>
              <a:rPr lang="de-DE" sz="2800" dirty="0"/>
            </a:br>
            <a:endParaRPr lang="de-DE" sz="2800" dirty="0"/>
          </a:p>
          <a:p>
            <a:pPr algn="ctr"/>
            <a:endParaRPr lang="de-DE" dirty="0"/>
          </a:p>
        </p:txBody>
      </p:sp>
    </p:spTree>
    <p:extLst>
      <p:ext uri="{BB962C8B-B14F-4D97-AF65-F5344CB8AC3E}">
        <p14:creationId xmlns:p14="http://schemas.microsoft.com/office/powerpoint/2010/main" val="57560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5487" y="44624"/>
            <a:ext cx="8229600" cy="1013203"/>
          </a:xfrm>
        </p:spPr>
        <p:txBody>
          <a:bodyPr>
            <a:normAutofit/>
          </a:bodyPr>
          <a:lstStyle/>
          <a:p>
            <a:r>
              <a:rPr lang="de-DE" sz="4000" dirty="0" smtClean="0"/>
              <a:t> </a:t>
            </a:r>
            <a:endParaRPr lang="de-DE" sz="3100" dirty="0"/>
          </a:p>
        </p:txBody>
      </p:sp>
      <p:sp>
        <p:nvSpPr>
          <p:cNvPr id="3" name="Inhaltsplatzhalter 2"/>
          <p:cNvSpPr>
            <a:spLocks noGrp="1"/>
          </p:cNvSpPr>
          <p:nvPr>
            <p:ph idx="1"/>
          </p:nvPr>
        </p:nvSpPr>
        <p:spPr>
          <a:xfrm>
            <a:off x="358995" y="711944"/>
            <a:ext cx="8749636" cy="6009531"/>
          </a:xfrm>
        </p:spPr>
        <p:txBody>
          <a:bodyPr>
            <a:normAutofit fontScale="25000" lnSpcReduction="20000"/>
          </a:bodyPr>
          <a:lstStyle/>
          <a:p>
            <a:pPr marL="0" indent="0">
              <a:buNone/>
            </a:pPr>
            <a:endParaRPr lang="de-DE" sz="9600" dirty="0" smtClean="0"/>
          </a:p>
          <a:p>
            <a:pPr marL="0" indent="0">
              <a:buNone/>
            </a:pPr>
            <a:endParaRPr lang="de-DE" sz="9600" dirty="0" smtClean="0"/>
          </a:p>
          <a:p>
            <a:pPr marL="0" indent="0">
              <a:buNone/>
            </a:pPr>
            <a:r>
              <a:rPr lang="de-DE" sz="9600" dirty="0" smtClean="0"/>
              <a:t>Viele Menschen fragen  nach </a:t>
            </a:r>
            <a:r>
              <a:rPr lang="de-DE" sz="9600" dirty="0"/>
              <a:t>dem Unterschied zwischen Demenz und </a:t>
            </a:r>
            <a:r>
              <a:rPr lang="de-DE" sz="9600" dirty="0" smtClean="0"/>
              <a:t>Alzheimer</a:t>
            </a:r>
          </a:p>
          <a:p>
            <a:pPr>
              <a:buNone/>
            </a:pPr>
            <a:r>
              <a:rPr lang="de-DE" sz="9600" b="1" dirty="0" smtClean="0"/>
              <a:t>Demenz </a:t>
            </a:r>
            <a:r>
              <a:rPr lang="de-DE" sz="9600" b="1" dirty="0"/>
              <a:t>ist ein </a:t>
            </a:r>
            <a:r>
              <a:rPr lang="de-DE" sz="9600" b="1" dirty="0" smtClean="0"/>
              <a:t>Sammelbegriff,  es </a:t>
            </a:r>
            <a:r>
              <a:rPr lang="de-DE" sz="9600" b="1" dirty="0"/>
              <a:t>gibt keine Krankheit</a:t>
            </a:r>
            <a:r>
              <a:rPr lang="de-DE" sz="9600" b="1" i="1" dirty="0"/>
              <a:t>, </a:t>
            </a:r>
            <a:r>
              <a:rPr lang="de-DE" sz="9600" b="1" dirty="0" smtClean="0"/>
              <a:t>die Demenz </a:t>
            </a:r>
          </a:p>
          <a:p>
            <a:pPr>
              <a:buNone/>
            </a:pPr>
            <a:r>
              <a:rPr lang="de-DE" sz="9600" b="1" dirty="0" smtClean="0"/>
              <a:t>heißt</a:t>
            </a:r>
            <a:endParaRPr lang="de-DE" sz="1050" b="1" dirty="0"/>
          </a:p>
          <a:p>
            <a:pPr>
              <a:buNone/>
            </a:pPr>
            <a:endParaRPr lang="de-DE" sz="1050" b="1" dirty="0"/>
          </a:p>
          <a:p>
            <a:pPr>
              <a:buNone/>
            </a:pPr>
            <a:endParaRPr lang="de-DE" sz="1050" b="1" dirty="0"/>
          </a:p>
          <a:p>
            <a:pPr>
              <a:buNone/>
            </a:pPr>
            <a:endParaRPr lang="de-DE" sz="1050" b="1" dirty="0"/>
          </a:p>
          <a:p>
            <a:pPr>
              <a:buNone/>
            </a:pPr>
            <a:endParaRPr lang="de-DE" sz="1050" b="1" dirty="0"/>
          </a:p>
          <a:p>
            <a:pPr>
              <a:buNone/>
            </a:pPr>
            <a:r>
              <a:rPr lang="de-DE" sz="1050" b="1" dirty="0"/>
              <a:t> </a:t>
            </a:r>
            <a:endParaRPr lang="de-DE" sz="2800" dirty="0"/>
          </a:p>
          <a:p>
            <a:pPr>
              <a:buNone/>
            </a:pPr>
            <a:r>
              <a:rPr lang="de-DE" sz="9600" dirty="0" smtClean="0"/>
              <a:t>Die aus dem Latein stammende Vorsilbe „</a:t>
            </a:r>
            <a:r>
              <a:rPr lang="de-DE" sz="9600" b="1" i="1" dirty="0" smtClean="0">
                <a:solidFill>
                  <a:srgbClr val="FF0000"/>
                </a:solidFill>
              </a:rPr>
              <a:t>de</a:t>
            </a:r>
            <a:r>
              <a:rPr lang="de-DE" sz="9600" dirty="0" smtClean="0"/>
              <a:t>“ drückt aus, dass etwas verloren geht. </a:t>
            </a:r>
          </a:p>
          <a:p>
            <a:pPr>
              <a:buNone/>
            </a:pPr>
            <a:r>
              <a:rPr lang="de-DE" sz="9600" dirty="0" smtClean="0"/>
              <a:t>     „</a:t>
            </a:r>
            <a:r>
              <a:rPr lang="de-DE" sz="9600" b="1" i="1" dirty="0" err="1">
                <a:solidFill>
                  <a:srgbClr val="FF0000"/>
                </a:solidFill>
              </a:rPr>
              <a:t>mens</a:t>
            </a:r>
            <a:r>
              <a:rPr lang="de-DE" sz="9600" dirty="0" smtClean="0"/>
              <a:t>“, bedeutet   </a:t>
            </a:r>
            <a:r>
              <a:rPr lang="de-DE" sz="9600" dirty="0"/>
              <a:t>„</a:t>
            </a:r>
            <a:r>
              <a:rPr lang="de-DE" sz="9600" i="1" dirty="0"/>
              <a:t>Geist</a:t>
            </a:r>
            <a:r>
              <a:rPr lang="de-DE" sz="9600" dirty="0"/>
              <a:t>“, </a:t>
            </a:r>
            <a:r>
              <a:rPr lang="de-DE" sz="9600" dirty="0" smtClean="0"/>
              <a:t>„ </a:t>
            </a:r>
            <a:r>
              <a:rPr lang="de-DE" sz="9600" dirty="0"/>
              <a:t>oder „</a:t>
            </a:r>
            <a:r>
              <a:rPr lang="de-DE" sz="9600" i="1" dirty="0"/>
              <a:t>Verstand</a:t>
            </a:r>
            <a:r>
              <a:rPr lang="de-DE" sz="9600" dirty="0" smtClean="0"/>
              <a:t>“     </a:t>
            </a:r>
          </a:p>
          <a:p>
            <a:pPr>
              <a:buNone/>
            </a:pPr>
            <a:r>
              <a:rPr lang="de-DE" sz="9600" dirty="0" smtClean="0"/>
              <a:t>     Zu </a:t>
            </a:r>
            <a:r>
              <a:rPr lang="de-DE" sz="9600" dirty="0"/>
              <a:t>„</a:t>
            </a:r>
            <a:r>
              <a:rPr lang="de-DE" sz="9600" b="1" i="1" dirty="0" err="1">
                <a:solidFill>
                  <a:srgbClr val="FF0000"/>
                </a:solidFill>
              </a:rPr>
              <a:t>demens</a:t>
            </a:r>
            <a:r>
              <a:rPr lang="de-DE" sz="9600" dirty="0"/>
              <a:t>“ zusammengefügt bedeuten beide Worte demnach </a:t>
            </a:r>
            <a:r>
              <a:rPr lang="de-DE" sz="9600" dirty="0" smtClean="0"/>
              <a:t> „</a:t>
            </a:r>
            <a:r>
              <a:rPr lang="de-DE" sz="9600" b="1" i="1" dirty="0"/>
              <a:t>ohne </a:t>
            </a:r>
            <a:r>
              <a:rPr lang="de-DE" sz="9600" b="1" i="1" dirty="0" smtClean="0"/>
              <a:t>Geist, ohne Verstand</a:t>
            </a:r>
            <a:r>
              <a:rPr lang="de-DE" sz="9600" b="1" dirty="0" smtClean="0"/>
              <a:t>“</a:t>
            </a:r>
          </a:p>
          <a:p>
            <a:pPr>
              <a:buNone/>
            </a:pPr>
            <a:endParaRPr lang="de-DE" sz="11200" b="1" dirty="0"/>
          </a:p>
          <a:p>
            <a:pPr>
              <a:buNone/>
            </a:pPr>
            <a:r>
              <a:rPr lang="de-DE" sz="9600" b="1" dirty="0" smtClean="0"/>
              <a:t>Der Oberbegriff Demenz ist vergleichbar mit einem Obstkorb mit den einzelnen demenziellen Erkrankungen</a:t>
            </a:r>
          </a:p>
        </p:txBody>
      </p:sp>
      <p:sp>
        <p:nvSpPr>
          <p:cNvPr id="4" name="Datumsplatzhalter 3"/>
          <p:cNvSpPr>
            <a:spLocks noGrp="1"/>
          </p:cNvSpPr>
          <p:nvPr>
            <p:ph type="dt" sz="half" idx="10"/>
          </p:nvPr>
        </p:nvSpPr>
        <p:spPr/>
        <p:txBody>
          <a:bodyPr/>
          <a:lstStyle/>
          <a:p>
            <a:fld id="{17FBC9AD-97B6-46BA-B2DB-AC41C4132B2E}" type="datetime1">
              <a:rPr lang="de-DE" smtClean="0"/>
              <a:pPr/>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3</a:t>
            </a:fld>
            <a:endParaRPr lang="de-DE"/>
          </a:p>
        </p:txBody>
      </p:sp>
      <p:sp>
        <p:nvSpPr>
          <p:cNvPr id="6" name="Fußzeilenplatzhalter 5"/>
          <p:cNvSpPr>
            <a:spLocks noGrp="1"/>
          </p:cNvSpPr>
          <p:nvPr>
            <p:ph type="ftr" sz="quarter" idx="11"/>
          </p:nvPr>
        </p:nvSpPr>
        <p:spPr/>
        <p:txBody>
          <a:bodyPr/>
          <a:lstStyle/>
          <a:p>
            <a:r>
              <a:rPr lang="de-DE" dirty="0" smtClean="0"/>
              <a:t>Zusammenstellung Ingrid Schmidt-Schwabe</a:t>
            </a:r>
            <a:endParaRPr lang="de-DE" dirty="0"/>
          </a:p>
        </p:txBody>
      </p:sp>
      <p:pic>
        <p:nvPicPr>
          <p:cNvPr id="9" name="Grafik 8" descr=" "/>
          <p:cNvPicPr/>
          <p:nvPr/>
        </p:nvPicPr>
        <p:blipFill>
          <a:blip r:embed="rId3" cstate="print"/>
          <a:srcRect/>
          <a:stretch>
            <a:fillRect/>
          </a:stretch>
        </p:blipFill>
        <p:spPr bwMode="auto">
          <a:xfrm>
            <a:off x="6294437" y="5225815"/>
            <a:ext cx="2214578" cy="1500199"/>
          </a:xfrm>
          <a:prstGeom prst="rect">
            <a:avLst/>
          </a:prstGeom>
          <a:noFill/>
          <a:ln w="9525">
            <a:noFill/>
            <a:miter lim="800000"/>
            <a:headEnd/>
            <a:tailEnd/>
          </a:ln>
        </p:spPr>
      </p:pic>
      <p:sp>
        <p:nvSpPr>
          <p:cNvPr id="7" name="Band nach unten 6"/>
          <p:cNvSpPr/>
          <p:nvPr/>
        </p:nvSpPr>
        <p:spPr>
          <a:xfrm>
            <a:off x="1246047" y="51744"/>
            <a:ext cx="6651905" cy="1080120"/>
          </a:xfrm>
          <a:prstGeom prst="ribb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b="1" dirty="0" smtClean="0"/>
          </a:p>
          <a:p>
            <a:pPr algn="ctr"/>
            <a:endParaRPr lang="de-DE" sz="2800" b="1" dirty="0" smtClean="0"/>
          </a:p>
          <a:p>
            <a:pPr algn="ctr"/>
            <a:r>
              <a:rPr lang="de-DE" sz="2800" b="1" dirty="0" smtClean="0"/>
              <a:t>Was </a:t>
            </a:r>
            <a:r>
              <a:rPr lang="de-DE" sz="2800" b="1" dirty="0"/>
              <a:t>ist Demenz? Was ist Alzheimer?</a:t>
            </a:r>
            <a:br>
              <a:rPr lang="de-DE" sz="2800" b="1" dirty="0"/>
            </a:br>
            <a:endParaRPr lang="de-DE" sz="2800" dirty="0"/>
          </a:p>
          <a:p>
            <a:pPr algn="ct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 calcmode="lin" valueType="num">
                                      <p:cBhvr additive="base">
                                        <p:cTn id="13"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anim calcmode="lin" valueType="num">
                                      <p:cBhvr additive="base">
                                        <p:cTn id="19"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anim calcmode="lin" valueType="num">
                                      <p:cBhvr additive="base">
                                        <p:cTn id="25"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4282" y="214290"/>
            <a:ext cx="8643966" cy="1000132"/>
          </a:xfrm>
        </p:spPr>
        <p:txBody>
          <a:bodyPr>
            <a:normAutofit fontScale="90000"/>
          </a:bodyPr>
          <a:lstStyle/>
          <a:p>
            <a:r>
              <a:rPr lang="de-DE" sz="3200" dirty="0" smtClean="0"/>
              <a:t>Kommunikationsmodell von Schulz von Thun</a:t>
            </a:r>
            <a:br>
              <a:rPr lang="de-DE" sz="3200" dirty="0" smtClean="0"/>
            </a:br>
            <a:r>
              <a:rPr lang="de-DE" sz="3200" dirty="0" smtClean="0"/>
              <a:t>4 Seiten einer Nachricht</a:t>
            </a:r>
            <a:endParaRPr lang="de-DE" sz="3200" dirty="0"/>
          </a:p>
        </p:txBody>
      </p:sp>
      <p:sp>
        <p:nvSpPr>
          <p:cNvPr id="3" name="Inhaltsplatzhalter 2"/>
          <p:cNvSpPr>
            <a:spLocks noGrp="1"/>
          </p:cNvSpPr>
          <p:nvPr>
            <p:ph idx="1"/>
          </p:nvPr>
        </p:nvSpPr>
        <p:spPr>
          <a:xfrm>
            <a:off x="357158" y="1357297"/>
            <a:ext cx="7901014" cy="1034777"/>
          </a:xfrm>
        </p:spPr>
        <p:txBody>
          <a:bodyPr>
            <a:noAutofit/>
          </a:bodyPr>
          <a:lstStyle/>
          <a:p>
            <a:pPr>
              <a:buNone/>
            </a:pPr>
            <a:r>
              <a:rPr lang="de-DE" sz="2200" dirty="0" smtClean="0"/>
              <a:t>Ein Mann  und eine Frau    beim Autofahren</a:t>
            </a:r>
          </a:p>
          <a:p>
            <a:pPr>
              <a:buNone/>
            </a:pPr>
            <a:r>
              <a:rPr lang="de-DE" sz="2200" b="1" dirty="0" smtClean="0"/>
              <a:t>Sender (Mann) </a:t>
            </a:r>
            <a:r>
              <a:rPr lang="de-DE" sz="2200" dirty="0" smtClean="0"/>
              <a:t>sagt:          </a:t>
            </a:r>
            <a:r>
              <a:rPr lang="de-DE" sz="2200" dirty="0"/>
              <a:t>„ Du, da vorn ist </a:t>
            </a:r>
            <a:r>
              <a:rPr lang="de-DE" sz="2200" dirty="0" smtClean="0"/>
              <a:t>grün" </a:t>
            </a:r>
            <a:r>
              <a:rPr lang="de-DE" sz="2200" dirty="0"/>
              <a:t>“</a:t>
            </a: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dirty="0"/>
          </a:p>
        </p:txBody>
      </p:sp>
      <p:sp>
        <p:nvSpPr>
          <p:cNvPr id="5" name="Fußzeilenplatzhalter 4"/>
          <p:cNvSpPr>
            <a:spLocks noGrp="1"/>
          </p:cNvSpPr>
          <p:nvPr>
            <p:ph type="ftr" sz="quarter" idx="11"/>
          </p:nvPr>
        </p:nvSpPr>
        <p:spPr/>
        <p:txBody>
          <a:bodyPr/>
          <a:lstStyle/>
          <a:p>
            <a:r>
              <a:rPr lang="de-DE" dirty="0" smtClean="0"/>
              <a:t>Zusammenstellung Ingrid Schmidt-Schwabe</a:t>
            </a:r>
            <a:endParaRPr lang="de-DE" dirty="0"/>
          </a:p>
        </p:txBody>
      </p:sp>
      <p:sp>
        <p:nvSpPr>
          <p:cNvPr id="6" name="Foliennummernplatzhalter 5"/>
          <p:cNvSpPr>
            <a:spLocks noGrp="1"/>
          </p:cNvSpPr>
          <p:nvPr>
            <p:ph type="sldNum" sz="quarter" idx="12"/>
          </p:nvPr>
        </p:nvSpPr>
        <p:spPr/>
        <p:txBody>
          <a:bodyPr/>
          <a:lstStyle/>
          <a:p>
            <a:fld id="{02D1A2D8-C9C6-4FA4-86A0-905717E558D9}" type="slidenum">
              <a:rPr lang="de-DE" smtClean="0"/>
              <a:pPr/>
              <a:t>30</a:t>
            </a:fld>
            <a:endParaRPr lang="de-DE"/>
          </a:p>
        </p:txBody>
      </p:sp>
      <p:sp>
        <p:nvSpPr>
          <p:cNvPr id="9" name="Rechteck 8"/>
          <p:cNvSpPr/>
          <p:nvPr/>
        </p:nvSpPr>
        <p:spPr>
          <a:xfrm>
            <a:off x="500034" y="3286124"/>
            <a:ext cx="792961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r>
              <a:rPr lang="de-DE" sz="2400" b="1" dirty="0" smtClean="0">
                <a:solidFill>
                  <a:srgbClr val="FF0000"/>
                </a:solidFill>
              </a:rPr>
              <a:t> </a:t>
            </a:r>
            <a:r>
              <a:rPr lang="de-DE" sz="2400" b="1" dirty="0" err="1" smtClean="0"/>
              <a:t>Selbstausssage</a:t>
            </a:r>
            <a:r>
              <a:rPr lang="de-DE" sz="2400" dirty="0" smtClean="0"/>
              <a:t>:                                                 </a:t>
            </a:r>
            <a:r>
              <a:rPr lang="de-DE" sz="2400" dirty="0"/>
              <a:t>Gib Gas</a:t>
            </a:r>
            <a:r>
              <a:rPr lang="de-DE" sz="2400" dirty="0" smtClean="0"/>
              <a:t>!</a:t>
            </a:r>
            <a:endParaRPr lang="de-DE" sz="2400" b="1" dirty="0"/>
          </a:p>
        </p:txBody>
      </p:sp>
      <p:sp>
        <p:nvSpPr>
          <p:cNvPr id="10" name="Rechteck 9"/>
          <p:cNvSpPr/>
          <p:nvPr/>
        </p:nvSpPr>
        <p:spPr>
          <a:xfrm>
            <a:off x="3914864" y="3244334"/>
            <a:ext cx="237566" cy="369332"/>
          </a:xfrm>
          <a:prstGeom prst="rect">
            <a:avLst/>
          </a:prstGeom>
        </p:spPr>
        <p:txBody>
          <a:bodyPr wrap="none">
            <a:spAutoFit/>
          </a:bodyPr>
          <a:lstStyle/>
          <a:p>
            <a:r>
              <a:rPr lang="de-DE" dirty="0" smtClean="0"/>
              <a:t> </a:t>
            </a:r>
            <a:endParaRPr lang="de-DE" dirty="0"/>
          </a:p>
        </p:txBody>
      </p:sp>
      <p:sp>
        <p:nvSpPr>
          <p:cNvPr id="11" name="Rechteck 10"/>
          <p:cNvSpPr/>
          <p:nvPr/>
        </p:nvSpPr>
        <p:spPr>
          <a:xfrm>
            <a:off x="500034" y="3857628"/>
            <a:ext cx="792961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r>
              <a:rPr lang="de-DE" sz="2400" b="1" dirty="0" smtClean="0"/>
              <a:t>Beziehungsaspekt </a:t>
            </a:r>
            <a:r>
              <a:rPr lang="de-DE" sz="2400" dirty="0" smtClean="0"/>
              <a:t>(was ich von dir halte)</a:t>
            </a:r>
            <a:r>
              <a:rPr lang="de-DE" sz="2400" b="1" dirty="0" smtClean="0"/>
              <a:t>:   </a:t>
            </a:r>
            <a:r>
              <a:rPr lang="de-DE" sz="2400" dirty="0"/>
              <a:t>Du passt nicht </a:t>
            </a:r>
            <a:r>
              <a:rPr lang="de-DE" sz="2400" dirty="0" smtClean="0"/>
              <a:t>auf</a:t>
            </a:r>
            <a:endParaRPr lang="de-DE" sz="2400" b="1" dirty="0"/>
          </a:p>
        </p:txBody>
      </p:sp>
      <p:sp>
        <p:nvSpPr>
          <p:cNvPr id="12" name="Rechteck 11"/>
          <p:cNvSpPr/>
          <p:nvPr/>
        </p:nvSpPr>
        <p:spPr>
          <a:xfrm>
            <a:off x="500034" y="4429132"/>
            <a:ext cx="792961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de-DE" sz="2400" b="1" dirty="0" smtClean="0"/>
              <a:t>Appell</a:t>
            </a:r>
            <a:r>
              <a:rPr lang="de-DE" sz="2400" dirty="0" smtClean="0"/>
              <a:t>:                                                                   Ich </a:t>
            </a:r>
            <a:r>
              <a:rPr lang="de-DE" sz="2400" dirty="0"/>
              <a:t>habe es </a:t>
            </a:r>
            <a:r>
              <a:rPr lang="de-DE" sz="2400" dirty="0" smtClean="0"/>
              <a:t>eilig!</a:t>
            </a:r>
            <a:endParaRPr lang="de-DE" sz="2400" b="1" dirty="0"/>
          </a:p>
        </p:txBody>
      </p:sp>
      <p:sp>
        <p:nvSpPr>
          <p:cNvPr id="13" name="Rechteck 12"/>
          <p:cNvSpPr/>
          <p:nvPr/>
        </p:nvSpPr>
        <p:spPr>
          <a:xfrm>
            <a:off x="500034" y="2714620"/>
            <a:ext cx="7929618"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r>
              <a:rPr lang="de-DE" sz="2400" b="1" dirty="0" smtClean="0"/>
              <a:t>Sachaspekt</a:t>
            </a:r>
            <a:r>
              <a:rPr lang="de-DE" sz="2400" dirty="0" smtClean="0"/>
              <a:t>:                                                         </a:t>
            </a:r>
            <a:r>
              <a:rPr lang="de-DE" sz="2400" dirty="0"/>
              <a:t>Die Ampel ist grün</a:t>
            </a:r>
            <a:endParaRPr lang="de-DE" sz="2400" b="1" dirty="0"/>
          </a:p>
        </p:txBody>
      </p:sp>
    </p:spTree>
    <p:extLst>
      <p:ext uri="{BB962C8B-B14F-4D97-AF65-F5344CB8AC3E}">
        <p14:creationId xmlns:p14="http://schemas.microsoft.com/office/powerpoint/2010/main" val="13519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4282" y="214290"/>
            <a:ext cx="8643966" cy="441160"/>
          </a:xfrm>
        </p:spPr>
        <p:txBody>
          <a:bodyPr>
            <a:normAutofit fontScale="90000"/>
          </a:bodyPr>
          <a:lstStyle/>
          <a:p>
            <a:r>
              <a:rPr lang="de-DE" sz="2200" dirty="0" smtClean="0"/>
              <a:t>Kommunikationsmodell von Schulz von Thun</a:t>
            </a:r>
            <a:br>
              <a:rPr lang="de-DE" sz="2200" dirty="0" smtClean="0"/>
            </a:br>
            <a:r>
              <a:rPr lang="de-DE" sz="2200" dirty="0" smtClean="0"/>
              <a:t> </a:t>
            </a:r>
            <a:endParaRPr lang="de-DE" sz="2200" dirty="0"/>
          </a:p>
        </p:txBody>
      </p:sp>
      <p:sp>
        <p:nvSpPr>
          <p:cNvPr id="3" name="Inhaltsplatzhalter 2"/>
          <p:cNvSpPr>
            <a:spLocks noGrp="1"/>
          </p:cNvSpPr>
          <p:nvPr>
            <p:ph idx="1"/>
          </p:nvPr>
        </p:nvSpPr>
        <p:spPr>
          <a:xfrm>
            <a:off x="377277" y="767288"/>
            <a:ext cx="8460193" cy="507862"/>
          </a:xfrm>
        </p:spPr>
        <p:txBody>
          <a:bodyPr>
            <a:noAutofit/>
          </a:bodyPr>
          <a:lstStyle/>
          <a:p>
            <a:pPr>
              <a:buNone/>
            </a:pPr>
            <a:r>
              <a:rPr lang="de-DE" sz="2400" b="1" dirty="0" smtClean="0"/>
              <a:t>Empfängerin (Frau)</a:t>
            </a:r>
            <a:r>
              <a:rPr lang="de-DE" sz="2400" dirty="0" smtClean="0"/>
              <a:t> hört: </a:t>
            </a:r>
            <a:r>
              <a:rPr lang="de-DE" sz="2400" dirty="0"/>
              <a:t>„ Du, da vorn ist </a:t>
            </a:r>
            <a:r>
              <a:rPr lang="de-DE" sz="2400" dirty="0" smtClean="0"/>
              <a:t>grün“</a:t>
            </a: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dirty="0"/>
          </a:p>
        </p:txBody>
      </p:sp>
      <p:sp>
        <p:nvSpPr>
          <p:cNvPr id="5" name="Fußzeilenplatzhalter 4"/>
          <p:cNvSpPr>
            <a:spLocks noGrp="1"/>
          </p:cNvSpPr>
          <p:nvPr>
            <p:ph type="ftr" sz="quarter" idx="11"/>
          </p:nvPr>
        </p:nvSpPr>
        <p:spPr/>
        <p:txBody>
          <a:bodyPr/>
          <a:lstStyle/>
          <a:p>
            <a:r>
              <a:rPr lang="de-DE" dirty="0" smtClean="0"/>
              <a:t>Zusammenstellung Ingrid Schmidt-Schwabe</a:t>
            </a:r>
            <a:endParaRPr lang="de-DE" dirty="0"/>
          </a:p>
        </p:txBody>
      </p:sp>
      <p:sp>
        <p:nvSpPr>
          <p:cNvPr id="6" name="Foliennummernplatzhalter 5"/>
          <p:cNvSpPr>
            <a:spLocks noGrp="1"/>
          </p:cNvSpPr>
          <p:nvPr>
            <p:ph type="sldNum" sz="quarter" idx="12"/>
          </p:nvPr>
        </p:nvSpPr>
        <p:spPr/>
        <p:txBody>
          <a:bodyPr/>
          <a:lstStyle/>
          <a:p>
            <a:fld id="{02D1A2D8-C9C6-4FA4-86A0-905717E558D9}" type="slidenum">
              <a:rPr lang="de-DE" smtClean="0"/>
              <a:pPr/>
              <a:t>31</a:t>
            </a:fld>
            <a:endParaRPr lang="de-DE"/>
          </a:p>
        </p:txBody>
      </p:sp>
      <p:sp>
        <p:nvSpPr>
          <p:cNvPr id="9" name="Rechteck 8"/>
          <p:cNvSpPr/>
          <p:nvPr/>
        </p:nvSpPr>
        <p:spPr>
          <a:xfrm>
            <a:off x="500034" y="2314999"/>
            <a:ext cx="8358246" cy="46166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r>
              <a:rPr lang="de-DE" sz="2400" b="1" dirty="0" smtClean="0">
                <a:solidFill>
                  <a:srgbClr val="FF0000"/>
                </a:solidFill>
              </a:rPr>
              <a:t> </a:t>
            </a:r>
            <a:r>
              <a:rPr lang="de-DE" sz="2400" b="1" dirty="0" smtClean="0"/>
              <a:t>Selbstaussage</a:t>
            </a:r>
            <a:r>
              <a:rPr lang="de-DE" sz="2400" dirty="0" smtClean="0"/>
              <a:t>:           Er </a:t>
            </a:r>
            <a:r>
              <a:rPr lang="de-DE" sz="2400" dirty="0"/>
              <a:t>hält mich für eine schlechte Fahrerin</a:t>
            </a:r>
          </a:p>
        </p:txBody>
      </p:sp>
      <p:sp>
        <p:nvSpPr>
          <p:cNvPr id="10" name="Rechteck 9"/>
          <p:cNvSpPr/>
          <p:nvPr/>
        </p:nvSpPr>
        <p:spPr>
          <a:xfrm>
            <a:off x="3914864" y="3244334"/>
            <a:ext cx="237566" cy="369332"/>
          </a:xfrm>
          <a:prstGeom prst="rect">
            <a:avLst/>
          </a:prstGeom>
        </p:spPr>
        <p:txBody>
          <a:bodyPr wrap="none">
            <a:spAutoFit/>
          </a:bodyPr>
          <a:lstStyle/>
          <a:p>
            <a:r>
              <a:rPr lang="de-DE" dirty="0" smtClean="0"/>
              <a:t> </a:t>
            </a:r>
            <a:endParaRPr lang="de-DE" dirty="0"/>
          </a:p>
        </p:txBody>
      </p:sp>
      <p:sp>
        <p:nvSpPr>
          <p:cNvPr id="11" name="Rechteck 10"/>
          <p:cNvSpPr/>
          <p:nvPr/>
        </p:nvSpPr>
        <p:spPr>
          <a:xfrm>
            <a:off x="500034" y="2888502"/>
            <a:ext cx="835824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r>
              <a:rPr lang="de-DE" sz="2400" b="1" dirty="0" smtClean="0"/>
              <a:t>Beziehungsaspekt</a:t>
            </a:r>
            <a:r>
              <a:rPr lang="de-DE" sz="2400" dirty="0" smtClean="0"/>
              <a:t> </a:t>
            </a:r>
            <a:r>
              <a:rPr lang="de-DE" sz="2400" dirty="0" smtClean="0">
                <a:solidFill>
                  <a:srgbClr val="FFFF00"/>
                </a:solidFill>
              </a:rPr>
              <a:t>:    </a:t>
            </a:r>
            <a:r>
              <a:rPr lang="de-DE" sz="2400" dirty="0" smtClean="0"/>
              <a:t>Er will nur immer kommandieren</a:t>
            </a:r>
            <a:endParaRPr lang="de-DE" sz="2400" dirty="0"/>
          </a:p>
        </p:txBody>
      </p:sp>
      <p:sp>
        <p:nvSpPr>
          <p:cNvPr id="12" name="Rechteck 11"/>
          <p:cNvSpPr/>
          <p:nvPr/>
        </p:nvSpPr>
        <p:spPr>
          <a:xfrm>
            <a:off x="500002" y="3421875"/>
            <a:ext cx="835824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de-DE" sz="2400" b="1" dirty="0" smtClean="0"/>
              <a:t>Appell:                          </a:t>
            </a:r>
            <a:r>
              <a:rPr lang="de-DE" sz="2400" dirty="0" smtClean="0"/>
              <a:t>Ich soll meinen Fahrstil nur nach ihm richten</a:t>
            </a:r>
            <a:endParaRPr lang="de-DE" sz="2400" dirty="0"/>
          </a:p>
        </p:txBody>
      </p:sp>
      <p:sp>
        <p:nvSpPr>
          <p:cNvPr id="13" name="Rechteck 12"/>
          <p:cNvSpPr/>
          <p:nvPr/>
        </p:nvSpPr>
        <p:spPr>
          <a:xfrm>
            <a:off x="479224" y="1738639"/>
            <a:ext cx="835824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r>
              <a:rPr lang="de-DE" sz="2400" b="1" dirty="0" smtClean="0"/>
              <a:t>Sachaspekt</a:t>
            </a:r>
            <a:r>
              <a:rPr lang="de-DE" sz="2400" dirty="0" smtClean="0"/>
              <a:t>:                 Er sieht, dass die Ampel grün ist </a:t>
            </a:r>
            <a:endParaRPr lang="de-DE" sz="2400" dirty="0"/>
          </a:p>
        </p:txBody>
      </p:sp>
      <p:sp>
        <p:nvSpPr>
          <p:cNvPr id="16" name="Rechteck 15"/>
          <p:cNvSpPr/>
          <p:nvPr/>
        </p:nvSpPr>
        <p:spPr>
          <a:xfrm>
            <a:off x="407786" y="4376435"/>
            <a:ext cx="8429684" cy="1569660"/>
          </a:xfrm>
          <a:prstGeom prst="rect">
            <a:avLst/>
          </a:prstGeom>
        </p:spPr>
        <p:txBody>
          <a:bodyPr wrap="square">
            <a:spAutoFit/>
          </a:bodyPr>
          <a:lstStyle/>
          <a:p>
            <a:r>
              <a:rPr lang="de-DE" sz="2400" b="1" dirty="0" smtClean="0"/>
              <a:t>Die Frau antwortet also:  </a:t>
            </a:r>
          </a:p>
          <a:p>
            <a:r>
              <a:rPr lang="de-DE" sz="2400" b="1" dirty="0" smtClean="0"/>
              <a:t> „Fährst du oder fahre ich“ </a:t>
            </a:r>
          </a:p>
          <a:p>
            <a:r>
              <a:rPr lang="de-DE" sz="2400" b="1" dirty="0" smtClean="0"/>
              <a:t> oder</a:t>
            </a:r>
          </a:p>
          <a:p>
            <a:r>
              <a:rPr lang="de-DE" sz="2400" b="1" dirty="0" smtClean="0"/>
              <a:t>„Dann fahr doch selber“</a:t>
            </a:r>
            <a:endParaRPr lang="de-DE" sz="2400" dirty="0"/>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752" y="4077072"/>
            <a:ext cx="3018560" cy="2574046"/>
          </a:xfrm>
          <a:prstGeom prst="rect">
            <a:avLst/>
          </a:prstGeom>
        </p:spPr>
      </p:pic>
    </p:spTree>
    <p:extLst>
      <p:ext uri="{BB962C8B-B14F-4D97-AF65-F5344CB8AC3E}">
        <p14:creationId xmlns:p14="http://schemas.microsoft.com/office/powerpoint/2010/main" val="386067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F472E0-16E0-4EF4-BCB6-83801A20FFD6}"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Rechteck 3"/>
          <p:cNvSpPr/>
          <p:nvPr/>
        </p:nvSpPr>
        <p:spPr>
          <a:xfrm>
            <a:off x="107504" y="260648"/>
            <a:ext cx="8928992" cy="7525137"/>
          </a:xfrm>
          <a:prstGeom prst="rect">
            <a:avLst/>
          </a:prstGeom>
        </p:spPr>
        <p:txBody>
          <a:bodyPr wrap="square">
            <a:spAutoFit/>
          </a:bodyPr>
          <a:lstStyle/>
          <a:p>
            <a:r>
              <a:rPr lang="de-DE" sz="2900" dirty="0" smtClean="0"/>
              <a:t>                  Grundlagen </a:t>
            </a:r>
            <a:r>
              <a:rPr lang="de-DE" sz="2900" dirty="0"/>
              <a:t>der </a:t>
            </a:r>
            <a:r>
              <a:rPr lang="de-DE" sz="2900" dirty="0" smtClean="0"/>
              <a:t>Kommunikation  </a:t>
            </a:r>
          </a:p>
          <a:p>
            <a:pPr lvl="0"/>
            <a:endParaRPr lang="de-DE" sz="2200" b="1" dirty="0" smtClean="0"/>
          </a:p>
          <a:p>
            <a:pPr lvl="0"/>
            <a:r>
              <a:rPr lang="de-DE" sz="2200" b="1" dirty="0" smtClean="0"/>
              <a:t>Carl </a:t>
            </a:r>
            <a:r>
              <a:rPr lang="de-DE" sz="2200" b="1" dirty="0"/>
              <a:t>Rogers</a:t>
            </a:r>
            <a:r>
              <a:rPr lang="de-DE" sz="2200" dirty="0"/>
              <a:t> (1902 -1985) </a:t>
            </a:r>
            <a:r>
              <a:rPr lang="de-DE" sz="2200" b="1" dirty="0">
                <a:solidFill>
                  <a:srgbClr val="FF0000"/>
                </a:solidFill>
              </a:rPr>
              <a:t> </a:t>
            </a:r>
            <a:r>
              <a:rPr lang="de-DE" sz="2200" dirty="0"/>
              <a:t> Personenzentrierter </a:t>
            </a:r>
          </a:p>
          <a:p>
            <a:pPr lvl="0"/>
            <a:r>
              <a:rPr lang="de-DE" sz="2200" dirty="0" smtClean="0"/>
              <a:t>Ansatz </a:t>
            </a:r>
            <a:r>
              <a:rPr lang="de-DE" sz="2200" dirty="0"/>
              <a:t>der Psychotherapie (Gesprächspsychotherapie)  </a:t>
            </a:r>
          </a:p>
          <a:p>
            <a:r>
              <a:rPr lang="de-DE" sz="2200" dirty="0" smtClean="0"/>
              <a:t>Seine Theorie: </a:t>
            </a:r>
            <a:r>
              <a:rPr lang="de-DE" sz="2200" dirty="0" smtClean="0">
                <a:solidFill>
                  <a:srgbClr val="FF0000"/>
                </a:solidFill>
              </a:rPr>
              <a:t>Aktives Zuhören</a:t>
            </a:r>
          </a:p>
          <a:p>
            <a:pPr marL="342900" indent="-342900">
              <a:buFont typeface="Wingdings" panose="05000000000000000000" pitchFamily="2" charset="2"/>
              <a:buChar char="Ø"/>
            </a:pPr>
            <a:endParaRPr lang="de-DE" sz="2200" dirty="0" smtClean="0">
              <a:solidFill>
                <a:srgbClr val="FF0000"/>
              </a:solidFill>
            </a:endParaRPr>
          </a:p>
          <a:p>
            <a:pPr marL="342900" indent="-342900">
              <a:buFont typeface="Wingdings" panose="05000000000000000000" pitchFamily="2" charset="2"/>
              <a:buChar char="Ø"/>
            </a:pPr>
            <a:r>
              <a:rPr lang="de-DE" sz="2200" dirty="0" smtClean="0">
                <a:solidFill>
                  <a:srgbClr val="FF0000"/>
                </a:solidFill>
              </a:rPr>
              <a:t>Sinnvolles (Rück)Fragen</a:t>
            </a:r>
            <a:endParaRPr lang="de-DE" sz="2200" dirty="0">
              <a:solidFill>
                <a:srgbClr val="FF0000"/>
              </a:solidFill>
            </a:endParaRPr>
          </a:p>
          <a:p>
            <a:pPr marL="342900" indent="-342900">
              <a:buFont typeface="Wingdings" panose="05000000000000000000" pitchFamily="2" charset="2"/>
              <a:buChar char="Ø"/>
            </a:pPr>
            <a:r>
              <a:rPr lang="de-DE" sz="2200" dirty="0">
                <a:solidFill>
                  <a:srgbClr val="FF0000"/>
                </a:solidFill>
              </a:rPr>
              <a:t>Feedback </a:t>
            </a:r>
            <a:r>
              <a:rPr lang="de-DE" sz="2200" dirty="0" smtClean="0">
                <a:solidFill>
                  <a:srgbClr val="FF0000"/>
                </a:solidFill>
              </a:rPr>
              <a:t>geben</a:t>
            </a:r>
          </a:p>
          <a:p>
            <a:endParaRPr lang="de-DE" sz="2200" b="1" dirty="0" smtClean="0"/>
          </a:p>
          <a:p>
            <a:r>
              <a:rPr lang="de-DE" sz="2200" b="1" dirty="0" smtClean="0"/>
              <a:t>Naomi Feil </a:t>
            </a:r>
            <a:r>
              <a:rPr lang="de-DE" sz="2200" dirty="0"/>
              <a:t>(*1932) </a:t>
            </a:r>
            <a:r>
              <a:rPr lang="de-DE" sz="2200" dirty="0">
                <a:solidFill>
                  <a:srgbClr val="FF0000"/>
                </a:solidFill>
              </a:rPr>
              <a:t> </a:t>
            </a:r>
            <a:endParaRPr lang="de-DE" sz="2200" dirty="0" smtClean="0">
              <a:solidFill>
                <a:srgbClr val="FF0000"/>
              </a:solidFill>
            </a:endParaRPr>
          </a:p>
          <a:p>
            <a:pPr marL="342900" indent="-342900">
              <a:buFont typeface="Wingdings" panose="05000000000000000000" pitchFamily="2" charset="2"/>
              <a:buChar char="Ø"/>
            </a:pPr>
            <a:r>
              <a:rPr lang="de-DE" sz="2200" dirty="0">
                <a:solidFill>
                  <a:srgbClr val="FF0000"/>
                </a:solidFill>
              </a:rPr>
              <a:t>Wertschätzende </a:t>
            </a:r>
            <a:r>
              <a:rPr lang="de-DE" sz="2200" dirty="0" smtClean="0">
                <a:solidFill>
                  <a:srgbClr val="FF0000"/>
                </a:solidFill>
              </a:rPr>
              <a:t>Grundhaltung/ Validation</a:t>
            </a:r>
            <a:endParaRPr lang="de-DE" sz="2200" dirty="0">
              <a:solidFill>
                <a:srgbClr val="FF0000"/>
              </a:solidFill>
            </a:endParaRPr>
          </a:p>
          <a:p>
            <a:r>
              <a:rPr lang="de-DE" sz="2200" dirty="0" smtClean="0"/>
              <a:t>Validation  basiert </a:t>
            </a:r>
            <a:r>
              <a:rPr lang="de-DE" sz="2200" dirty="0"/>
              <a:t>auf den Grundhaltungen der </a:t>
            </a:r>
            <a:r>
              <a:rPr lang="de-DE" sz="2200" dirty="0" smtClean="0"/>
              <a:t>personen-</a:t>
            </a:r>
          </a:p>
          <a:p>
            <a:r>
              <a:rPr lang="de-DE" sz="2200" dirty="0" err="1" smtClean="0"/>
              <a:t>nzentrierten</a:t>
            </a:r>
            <a:r>
              <a:rPr lang="de-DE" sz="2200" dirty="0" smtClean="0"/>
              <a:t> Gesprächsführung </a:t>
            </a:r>
            <a:r>
              <a:rPr lang="de-DE" sz="2200" dirty="0"/>
              <a:t>nach  Carl Rogers, und hat </a:t>
            </a:r>
            <a:endParaRPr lang="de-DE" sz="2200" dirty="0" smtClean="0"/>
          </a:p>
          <a:p>
            <a:r>
              <a:rPr lang="de-DE" sz="2200" dirty="0" smtClean="0"/>
              <a:t>zum </a:t>
            </a:r>
            <a:r>
              <a:rPr lang="de-DE" sz="2200" dirty="0"/>
              <a:t>Ziel, das </a:t>
            </a:r>
            <a:r>
              <a:rPr lang="de-DE" sz="2200" dirty="0" smtClean="0"/>
              <a:t>Verhalten von Menschen </a:t>
            </a:r>
            <a:r>
              <a:rPr lang="de-DE" sz="2200" dirty="0"/>
              <a:t>mit </a:t>
            </a:r>
            <a:r>
              <a:rPr lang="de-DE" sz="2200" dirty="0" smtClean="0"/>
              <a:t>Demenz</a:t>
            </a:r>
          </a:p>
          <a:p>
            <a:r>
              <a:rPr lang="de-DE" sz="2200" dirty="0" smtClean="0"/>
              <a:t> </a:t>
            </a:r>
            <a:r>
              <a:rPr lang="de-DE" sz="2200" b="1" dirty="0"/>
              <a:t>als für sie gültig zu akzeptieren </a:t>
            </a:r>
            <a:endParaRPr lang="de-DE" sz="2200" b="1" dirty="0" smtClean="0"/>
          </a:p>
          <a:p>
            <a:r>
              <a:rPr lang="de-DE" sz="2200" b="1" dirty="0"/>
              <a:t> </a:t>
            </a:r>
            <a:r>
              <a:rPr lang="de-DE" sz="2200" b="1" dirty="0" smtClean="0"/>
              <a:t>(„</a:t>
            </a:r>
            <a:r>
              <a:rPr lang="de-DE" sz="2200" b="1" dirty="0"/>
              <a:t>zu validieren“). </a:t>
            </a:r>
          </a:p>
          <a:p>
            <a:pPr lvl="0"/>
            <a:endParaRPr lang="de-DE" sz="2200" dirty="0"/>
          </a:p>
          <a:p>
            <a:pPr lvl="0"/>
            <a:endParaRPr lang="de-DE" sz="2200" dirty="0"/>
          </a:p>
          <a:p>
            <a:pPr>
              <a:buNone/>
            </a:pPr>
            <a:r>
              <a:rPr lang="de-DE" sz="2200" dirty="0" smtClean="0"/>
              <a:t> </a:t>
            </a:r>
            <a:endParaRPr lang="de-DE" sz="2200" dirty="0"/>
          </a:p>
          <a:p>
            <a:pPr>
              <a:buNone/>
            </a:pPr>
            <a:r>
              <a:rPr lang="de-DE" sz="2200" dirty="0" smtClean="0"/>
              <a:t>. </a:t>
            </a:r>
            <a:endParaRPr lang="de-DE" sz="2200" dirty="0"/>
          </a:p>
          <a:p>
            <a:r>
              <a:rPr lang="de-DE" dirty="0" smtClean="0"/>
              <a:t> </a:t>
            </a:r>
            <a:endParaRPr lang="de-DE" dirty="0"/>
          </a:p>
          <a:p>
            <a:endParaRPr lang="de-DE" dirty="0"/>
          </a:p>
        </p:txBody>
      </p:sp>
      <p:pic>
        <p:nvPicPr>
          <p:cNvPr id="5" name="Grafik 4" descr="https://encrypted-tbn2.gstatic.com/images?q=tbn:ANd9GcTSH0MOd8wnsfFP_nCORm080xDQICAgQV5survdsAv1-D80XJ7H">
            <a:hlinkClick r:id="rId2"/>
          </p:cNvPr>
          <p:cNvPicPr/>
          <p:nvPr/>
        </p:nvPicPr>
        <p:blipFill rotWithShape="1">
          <a:blip r:embed="rId3" cstate="print"/>
          <a:srcRect l="26250" r="28410"/>
          <a:stretch/>
        </p:blipFill>
        <p:spPr bwMode="auto">
          <a:xfrm>
            <a:off x="7596336" y="476672"/>
            <a:ext cx="1368152" cy="1516380"/>
          </a:xfrm>
          <a:prstGeom prst="rect">
            <a:avLst/>
          </a:prstGeom>
          <a:ln>
            <a:headEnd/>
            <a:tailEnd/>
          </a:ln>
        </p:spPr>
        <p:style>
          <a:lnRef idx="0">
            <a:schemeClr val="accent2"/>
          </a:lnRef>
          <a:fillRef idx="3">
            <a:schemeClr val="accent2"/>
          </a:fillRef>
          <a:effectRef idx="3">
            <a:schemeClr val="accent2"/>
          </a:effectRef>
          <a:fontRef idx="minor">
            <a:schemeClr val="lt1"/>
          </a:fontRef>
        </p:style>
      </p:pic>
      <p:pic>
        <p:nvPicPr>
          <p:cNvPr id="6" name="Grafik 5" descr="C:\Users\ISSBN\Desktop\Bild1.png"/>
          <p:cNvPicPr/>
          <p:nvPr/>
        </p:nvPicPr>
        <p:blipFill>
          <a:blip r:embed="rId4" cstate="print"/>
          <a:srcRect/>
          <a:stretch>
            <a:fillRect/>
          </a:stretch>
        </p:blipFill>
        <p:spPr bwMode="auto">
          <a:xfrm>
            <a:off x="6300192" y="692696"/>
            <a:ext cx="864096" cy="781828"/>
          </a:xfrm>
          <a:prstGeom prst="rect">
            <a:avLst/>
          </a:prstGeom>
          <a:noFill/>
          <a:ln w="9525">
            <a:noFill/>
            <a:miter lim="800000"/>
            <a:headEnd/>
            <a:tailEnd/>
          </a:ln>
        </p:spPr>
      </p:pic>
      <p:pic>
        <p:nvPicPr>
          <p:cNvPr id="7" name="Grafik 6" descr="https://encrypted-tbn2.gstatic.com/images?q=tbn:ANd9GcTD_7zWXv33WOVDntgYVfJAtlK0PzhwRZd9IdOs3pk4mA8ZDy9iQA">
            <a:hlinkClick r:id="rId5"/>
          </p:cNvPr>
          <p:cNvPicPr/>
          <p:nvPr/>
        </p:nvPicPr>
        <p:blipFill>
          <a:blip r:embed="rId6" cstate="print"/>
          <a:srcRect/>
          <a:stretch>
            <a:fillRect/>
          </a:stretch>
        </p:blipFill>
        <p:spPr bwMode="auto">
          <a:xfrm>
            <a:off x="7236296" y="3789040"/>
            <a:ext cx="1296143" cy="1639654"/>
          </a:xfrm>
          <a:prstGeom prst="rect">
            <a:avLst/>
          </a:prstGeom>
          <a:ln>
            <a:headEnd/>
            <a:tailEnd/>
          </a:ln>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40799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anim calcmode="lin" valueType="num">
                                      <p:cBhvr additive="base">
                                        <p:cTn id="5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 calcmode="lin" valueType="num">
                                      <p:cBhvr additive="base">
                                        <p:cTn id="6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 calcmode="lin" valueType="num">
                                      <p:cBhvr additive="base">
                                        <p:cTn id="6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
                                            <p:txEl>
                                              <p:pRg st="14" end="14"/>
                                            </p:txEl>
                                          </p:spTgt>
                                        </p:tgtEl>
                                        <p:attrNameLst>
                                          <p:attrName>style.visibility</p:attrName>
                                        </p:attrNameLst>
                                      </p:cBhvr>
                                      <p:to>
                                        <p:strVal val="visible"/>
                                      </p:to>
                                    </p:set>
                                    <p:anim calcmode="lin" valueType="num">
                                      <p:cBhvr additive="base">
                                        <p:cTn id="7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14" end="1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
                                            <p:txEl>
                                              <p:pRg st="15" end="15"/>
                                            </p:txEl>
                                          </p:spTgt>
                                        </p:tgtEl>
                                        <p:attrNameLst>
                                          <p:attrName>style.visibility</p:attrName>
                                        </p:attrNameLst>
                                      </p:cBhvr>
                                      <p:to>
                                        <p:strVal val="visible"/>
                                      </p:to>
                                    </p:set>
                                    <p:anim calcmode="lin" valueType="num">
                                      <p:cBhvr additive="base">
                                        <p:cTn id="75"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4282" y="274638"/>
            <a:ext cx="8643998" cy="1143000"/>
          </a:xfrm>
        </p:spPr>
        <p:txBody>
          <a:bodyPr>
            <a:normAutofit/>
          </a:bodyPr>
          <a:lstStyle/>
          <a:p>
            <a:r>
              <a:rPr lang="de-DE" sz="2800" b="1" dirty="0" smtClean="0"/>
              <a:t>Die zentralen psychischen Bedürfnisse </a:t>
            </a:r>
            <a:br>
              <a:rPr lang="de-DE" sz="2800" b="1" dirty="0" smtClean="0"/>
            </a:br>
            <a:r>
              <a:rPr lang="de-DE" sz="2800" b="1" dirty="0" smtClean="0"/>
              <a:t>nach </a:t>
            </a:r>
            <a:r>
              <a:rPr lang="de-DE" sz="2800" i="1" dirty="0" smtClean="0"/>
              <a:t>TOM KITWOOD</a:t>
            </a:r>
            <a:r>
              <a:rPr lang="de-DE" sz="2800" b="1" dirty="0" smtClean="0"/>
              <a:t> (Sozialpsychologe) </a:t>
            </a:r>
            <a:r>
              <a:rPr lang="de-DE" sz="2800" dirty="0" smtClean="0">
                <a:hlinkClick r:id="rId2" tooltip="1937"/>
              </a:rPr>
              <a:t>1937</a:t>
            </a:r>
            <a:r>
              <a:rPr lang="de-DE" sz="2800" dirty="0" smtClean="0"/>
              <a:t>; † </a:t>
            </a:r>
            <a:r>
              <a:rPr lang="de-DE" sz="2800" dirty="0" smtClean="0">
                <a:hlinkClick r:id="rId3" tooltip="1998"/>
              </a:rPr>
              <a:t>1998</a:t>
            </a:r>
            <a:r>
              <a:rPr lang="de-DE" sz="2800" dirty="0" smtClean="0"/>
              <a:t>)</a:t>
            </a:r>
            <a:endParaRPr lang="de-DE" sz="28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33</a:t>
            </a:fld>
            <a:endParaRPr lang="de-DE"/>
          </a:p>
        </p:txBody>
      </p:sp>
      <p:sp>
        <p:nvSpPr>
          <p:cNvPr id="9" name="Rechteck 8"/>
          <p:cNvSpPr/>
          <p:nvPr/>
        </p:nvSpPr>
        <p:spPr>
          <a:xfrm>
            <a:off x="678629" y="1417638"/>
            <a:ext cx="7786742" cy="3785652"/>
          </a:xfrm>
          <a:prstGeom prst="rect">
            <a:avLst/>
          </a:prstGeom>
        </p:spPr>
        <p:txBody>
          <a:bodyPr wrap="square">
            <a:spAutoFit/>
          </a:bodyPr>
          <a:lstStyle/>
          <a:p>
            <a:r>
              <a:rPr lang="de-DE" sz="2400" dirty="0" smtClean="0"/>
              <a:t> </a:t>
            </a:r>
          </a:p>
          <a:p>
            <a:r>
              <a:rPr lang="de-DE" sz="2400" dirty="0" smtClean="0"/>
              <a:t>Der </a:t>
            </a:r>
            <a:r>
              <a:rPr lang="de-DE" sz="2400" dirty="0" err="1" smtClean="0"/>
              <a:t>demenziell</a:t>
            </a:r>
            <a:r>
              <a:rPr lang="de-DE" sz="2400" dirty="0" smtClean="0"/>
              <a:t> veränderte Mensch versucht oft verzweifelt, sich als Person, als Subjekt zu erfahren. </a:t>
            </a:r>
          </a:p>
          <a:p>
            <a:endParaRPr lang="de-DE" sz="2400" dirty="0"/>
          </a:p>
          <a:p>
            <a:r>
              <a:rPr lang="de-DE" sz="2400" dirty="0" smtClean="0"/>
              <a:t>Liebe bedeutet ein bedingungsloses, verzeihendes Annehmen des Anderen – ein Geben ohne die Erwartung einer direkten Gegenleistung. </a:t>
            </a:r>
          </a:p>
          <a:p>
            <a:endParaRPr lang="de-DE" sz="2400" i="1" dirty="0" smtClean="0"/>
          </a:p>
          <a:p>
            <a:r>
              <a:rPr lang="de-DE" sz="2400" i="1" dirty="0" smtClean="0"/>
              <a:t> </a:t>
            </a:r>
            <a:endParaRPr lang="de-DE" sz="2400" dirty="0" smtClean="0"/>
          </a:p>
          <a:p>
            <a:r>
              <a:rPr lang="de-DE" sz="24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 calcmode="lin" valueType="num">
                                      <p:cBhvr additive="base">
                                        <p:cTn id="7"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29600" cy="648072"/>
          </a:xfrm>
        </p:spPr>
        <p:txBody>
          <a:bodyPr>
            <a:normAutofit/>
          </a:bodyPr>
          <a:lstStyle/>
          <a:p>
            <a:r>
              <a:rPr lang="de-DE" sz="2700" b="1" dirty="0" smtClean="0"/>
              <a:t> </a:t>
            </a:r>
            <a:endParaRPr lang="de-DE" sz="3100" dirty="0"/>
          </a:p>
        </p:txBody>
      </p:sp>
      <p:sp>
        <p:nvSpPr>
          <p:cNvPr id="3" name="Inhaltsplatzhalter 2"/>
          <p:cNvSpPr>
            <a:spLocks noGrp="1"/>
          </p:cNvSpPr>
          <p:nvPr>
            <p:ph idx="1"/>
          </p:nvPr>
        </p:nvSpPr>
        <p:spPr>
          <a:xfrm>
            <a:off x="443574" y="1052736"/>
            <a:ext cx="8229600" cy="5340369"/>
          </a:xfrm>
        </p:spPr>
        <p:txBody>
          <a:bodyPr>
            <a:normAutofit/>
          </a:bodyPr>
          <a:lstStyle/>
          <a:p>
            <a:pPr marL="0" indent="0">
              <a:buNone/>
            </a:pPr>
            <a:r>
              <a:rPr lang="de-DE" sz="2400" dirty="0" smtClean="0"/>
              <a:t> </a:t>
            </a:r>
            <a:endParaRPr lang="de-DE" dirty="0"/>
          </a:p>
        </p:txBody>
      </p:sp>
      <p:sp>
        <p:nvSpPr>
          <p:cNvPr id="4" name="Datumsplatzhalter 3"/>
          <p:cNvSpPr>
            <a:spLocks noGrp="1"/>
          </p:cNvSpPr>
          <p:nvPr>
            <p:ph type="dt" sz="half" idx="10"/>
          </p:nvPr>
        </p:nvSpPr>
        <p:spPr/>
        <p:txBody>
          <a:bodyPr/>
          <a:lstStyle/>
          <a:p>
            <a:fld id="{E0981B67-D526-456E-AEDA-BB3AFA031FD9}" type="datetime1">
              <a:rPr lang="de-DE" smtClean="0"/>
              <a:pPr/>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34</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sp>
        <p:nvSpPr>
          <p:cNvPr id="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8" name="Diagramm 7"/>
          <p:cNvGraphicFramePr/>
          <p:nvPr>
            <p:extLst>
              <p:ext uri="{D42A27DB-BD31-4B8C-83A1-F6EECF244321}">
                <p14:modId xmlns:p14="http://schemas.microsoft.com/office/powerpoint/2010/main" val="3851767053"/>
              </p:ext>
            </p:extLst>
          </p:nvPr>
        </p:nvGraphicFramePr>
        <p:xfrm>
          <a:off x="1331640" y="152400"/>
          <a:ext cx="6624736" cy="5953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3"/>
          <p:cNvSpPr>
            <a:spLocks noChangeArrowheads="1"/>
          </p:cNvSpPr>
          <p:nvPr/>
        </p:nvSpPr>
        <p:spPr bwMode="auto">
          <a:xfrm>
            <a:off x="0" y="4991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3" name="Grafik 12" descr="https://encrypted-tbn1.gstatic.com/images?q=tbn:ANd9GcTYp4pv0rxW7fRYlXtqyDYJv-Rvhn9Kes56DRQLc9C0NDnCYbmygA">
            <a:hlinkClick r:id="rId8"/>
          </p:cNvPr>
          <p:cNvPicPr/>
          <p:nvPr/>
        </p:nvPicPr>
        <p:blipFill>
          <a:blip r:embed="rId9" cstate="print"/>
          <a:srcRect/>
          <a:stretch>
            <a:fillRect/>
          </a:stretch>
        </p:blipFill>
        <p:spPr bwMode="auto">
          <a:xfrm>
            <a:off x="3203848" y="1700808"/>
            <a:ext cx="3049384" cy="2564266"/>
          </a:xfrm>
          <a:prstGeom prst="rect">
            <a:avLst/>
          </a:prstGeom>
          <a:noFill/>
          <a:ln w="9525">
            <a:noFill/>
            <a:miter lim="800000"/>
            <a:headEnd/>
            <a:tailEnd/>
          </a:ln>
        </p:spPr>
      </p:pic>
      <p:sp>
        <p:nvSpPr>
          <p:cNvPr id="12" name="Rectangle 6"/>
          <p:cNvSpPr>
            <a:spLocks noChangeArrowheads="1"/>
          </p:cNvSpPr>
          <p:nvPr/>
        </p:nvSpPr>
        <p:spPr bwMode="auto">
          <a:xfrm>
            <a:off x="152400" y="5143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 name="Textfeld 10"/>
          <p:cNvSpPr txBox="1"/>
          <p:nvPr/>
        </p:nvSpPr>
        <p:spPr>
          <a:xfrm>
            <a:off x="443574" y="260648"/>
            <a:ext cx="2256218" cy="369332"/>
          </a:xfrm>
          <a:prstGeom prst="rect">
            <a:avLst/>
          </a:prstGeom>
          <a:noFill/>
        </p:spPr>
        <p:txBody>
          <a:bodyPr wrap="square" rtlCol="0">
            <a:spAutoFit/>
          </a:bodyPr>
          <a:lstStyle/>
          <a:p>
            <a:r>
              <a:rPr lang="de-DE" dirty="0" err="1" smtClean="0"/>
              <a:t>Kittwood</a:t>
            </a:r>
            <a:endParaRPr lang="de-DE" dirty="0"/>
          </a:p>
        </p:txBody>
      </p:sp>
    </p:spTree>
    <p:extLst>
      <p:ext uri="{BB962C8B-B14F-4D97-AF65-F5344CB8AC3E}">
        <p14:creationId xmlns:p14="http://schemas.microsoft.com/office/powerpoint/2010/main" val="307024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Die wichtigsten psychischen Bedürfnisse </a:t>
            </a:r>
            <a:br>
              <a:rPr lang="de-DE" sz="3200" b="1" dirty="0" smtClean="0"/>
            </a:br>
            <a:r>
              <a:rPr lang="de-DE" sz="3200" i="1" dirty="0" smtClean="0"/>
              <a:t>TOM KITWOOD</a:t>
            </a:r>
            <a:r>
              <a:rPr lang="de-DE" sz="3200" b="1" dirty="0" smtClean="0"/>
              <a:t> </a:t>
            </a:r>
            <a:endParaRPr lang="de-DE" sz="3200" dirty="0"/>
          </a:p>
        </p:txBody>
      </p:sp>
      <p:sp>
        <p:nvSpPr>
          <p:cNvPr id="3" name="Inhaltsplatzhalter 2"/>
          <p:cNvSpPr>
            <a:spLocks noGrp="1"/>
          </p:cNvSpPr>
          <p:nvPr>
            <p:ph idx="1"/>
          </p:nvPr>
        </p:nvSpPr>
        <p:spPr>
          <a:xfrm>
            <a:off x="357158" y="1357298"/>
            <a:ext cx="7901014" cy="900106"/>
          </a:xfrm>
        </p:spPr>
        <p:txBody>
          <a:bodyPr>
            <a:noAutofit/>
          </a:bodyPr>
          <a:lstStyle/>
          <a:p>
            <a:pPr>
              <a:buNone/>
            </a:pPr>
            <a:r>
              <a:rPr lang="de-DE" sz="2100" b="1" i="1" dirty="0" smtClean="0">
                <a:solidFill>
                  <a:srgbClr val="FF0000"/>
                </a:solidFill>
              </a:rPr>
              <a:t> </a:t>
            </a:r>
            <a:r>
              <a:rPr lang="de-DE" sz="2100" b="1" dirty="0" smtClean="0">
                <a:solidFill>
                  <a:srgbClr val="FF0000"/>
                </a:solidFill>
              </a:rPr>
              <a:t>Trost</a:t>
            </a:r>
            <a:r>
              <a:rPr lang="de-DE" sz="2100" b="1" dirty="0" smtClean="0"/>
              <a:t> </a:t>
            </a:r>
            <a:r>
              <a:rPr lang="de-DE" sz="2100" dirty="0" smtClean="0"/>
              <a:t>–Bei dementiell Erkrankten, ist durch den Verlust von </a:t>
            </a:r>
          </a:p>
          <a:p>
            <a:pPr>
              <a:buNone/>
            </a:pPr>
            <a:r>
              <a:rPr lang="de-DE" sz="2100" dirty="0" smtClean="0"/>
              <a:t> Fähigkeiten das Bedürfnis nach Trost stark ausgeprägt.</a:t>
            </a:r>
            <a:endParaRPr lang="de-DE" sz="21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35</a:t>
            </a:fld>
            <a:endParaRPr lang="de-DE"/>
          </a:p>
        </p:txBody>
      </p:sp>
      <p:sp>
        <p:nvSpPr>
          <p:cNvPr id="7" name="Rechteck 6"/>
          <p:cNvSpPr/>
          <p:nvPr/>
        </p:nvSpPr>
        <p:spPr>
          <a:xfrm>
            <a:off x="500034" y="2214554"/>
            <a:ext cx="778674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dirty="0" smtClean="0"/>
              <a:t>Verlust an sozialen Beziehungen, Verlust von Fähigkeiten, Verlust der Kontrolle, Verlust eines unabhängigen Lebensstils</a:t>
            </a:r>
          </a:p>
        </p:txBody>
      </p:sp>
      <p:sp>
        <p:nvSpPr>
          <p:cNvPr id="9" name="Rechteck 8"/>
          <p:cNvSpPr/>
          <p:nvPr/>
        </p:nvSpPr>
        <p:spPr>
          <a:xfrm>
            <a:off x="428596" y="2928934"/>
            <a:ext cx="8072494" cy="1154162"/>
          </a:xfrm>
          <a:prstGeom prst="rect">
            <a:avLst/>
          </a:prstGeom>
        </p:spPr>
        <p:txBody>
          <a:bodyPr wrap="square">
            <a:spAutoFit/>
          </a:bodyPr>
          <a:lstStyle/>
          <a:p>
            <a:r>
              <a:rPr lang="de-DE" sz="2400" b="1" dirty="0" smtClean="0">
                <a:solidFill>
                  <a:srgbClr val="FF0000"/>
                </a:solidFill>
              </a:rPr>
              <a:t> </a:t>
            </a:r>
            <a:r>
              <a:rPr lang="de-DE" sz="2100" b="1" i="1" dirty="0" smtClean="0">
                <a:solidFill>
                  <a:srgbClr val="FF0000"/>
                </a:solidFill>
              </a:rPr>
              <a:t>Bindung</a:t>
            </a:r>
            <a:r>
              <a:rPr lang="de-DE" sz="2100" b="1" dirty="0" smtClean="0">
                <a:solidFill>
                  <a:srgbClr val="FF0000"/>
                </a:solidFill>
              </a:rPr>
              <a:t> </a:t>
            </a:r>
            <a:r>
              <a:rPr lang="de-DE" sz="2100" dirty="0" smtClean="0"/>
              <a:t>– Wird das Leben durch Unsicherheiten und ungewohnte Situationen beeinträchtigt, steigt das Bedürfnis nach Sicherheit und Bindung an. Die Person klammert, wandert umher oder protestiert</a:t>
            </a:r>
            <a:r>
              <a:rPr lang="de-DE" sz="2400" dirty="0" smtClean="0"/>
              <a:t>.</a:t>
            </a:r>
            <a:endParaRPr lang="de-DE" sz="2100" dirty="0"/>
          </a:p>
        </p:txBody>
      </p:sp>
      <p:sp>
        <p:nvSpPr>
          <p:cNvPr id="10" name="Rechteck 9"/>
          <p:cNvSpPr/>
          <p:nvPr/>
        </p:nvSpPr>
        <p:spPr>
          <a:xfrm>
            <a:off x="3914864" y="3244334"/>
            <a:ext cx="237566" cy="369332"/>
          </a:xfrm>
          <a:prstGeom prst="rect">
            <a:avLst/>
          </a:prstGeom>
        </p:spPr>
        <p:txBody>
          <a:bodyPr wrap="none">
            <a:spAutoFit/>
          </a:bodyPr>
          <a:lstStyle/>
          <a:p>
            <a:r>
              <a:rPr lang="de-DE" dirty="0" smtClean="0"/>
              <a:t> </a:t>
            </a:r>
            <a:endParaRPr lang="de-DE" dirty="0"/>
          </a:p>
        </p:txBody>
      </p:sp>
      <p:sp>
        <p:nvSpPr>
          <p:cNvPr id="11" name="Rechteck 10"/>
          <p:cNvSpPr/>
          <p:nvPr/>
        </p:nvSpPr>
        <p:spPr>
          <a:xfrm>
            <a:off x="467544" y="4149080"/>
            <a:ext cx="8072494" cy="1061829"/>
          </a:xfrm>
          <a:prstGeom prst="rect">
            <a:avLst/>
          </a:prstGeom>
        </p:spPr>
        <p:txBody>
          <a:bodyPr wrap="square">
            <a:spAutoFit/>
          </a:bodyPr>
          <a:lstStyle/>
          <a:p>
            <a:r>
              <a:rPr lang="de-DE" sz="2100" b="1" i="1" dirty="0" smtClean="0">
                <a:solidFill>
                  <a:srgbClr val="FF0000"/>
                </a:solidFill>
              </a:rPr>
              <a:t>Einbeziehung</a:t>
            </a:r>
            <a:r>
              <a:rPr lang="de-DE" sz="2100" b="1" dirty="0" smtClean="0">
                <a:solidFill>
                  <a:srgbClr val="FF0000"/>
                </a:solidFill>
              </a:rPr>
              <a:t> </a:t>
            </a:r>
            <a:r>
              <a:rPr lang="de-DE" sz="2100" dirty="0" smtClean="0"/>
              <a:t>–  Wird das Bedürfnis nach Einbeziehung und Aufmerksamkeit nicht befriedigt, äußert sich das  dadurch, dass das Verhalten der betroffenen Person „</a:t>
            </a:r>
            <a:r>
              <a:rPr lang="de-DE" sz="2100" i="1" dirty="0" smtClean="0"/>
              <a:t>auffällig</a:t>
            </a:r>
            <a:r>
              <a:rPr lang="de-DE" sz="2100" dirty="0" smtClean="0"/>
              <a:t>“ wird.  </a:t>
            </a:r>
            <a:endParaRPr lang="de-DE" sz="2400" dirty="0"/>
          </a:p>
        </p:txBody>
      </p:sp>
      <p:sp>
        <p:nvSpPr>
          <p:cNvPr id="12" name="Rechteck 11"/>
          <p:cNvSpPr/>
          <p:nvPr/>
        </p:nvSpPr>
        <p:spPr>
          <a:xfrm>
            <a:off x="571472" y="5286388"/>
            <a:ext cx="7929618" cy="9233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dirty="0" smtClean="0"/>
              <a:t>Das soziale Leben von Menschen findet in Gruppen statt. Demenziell erkrankte Menschen haben  nach wie vor das Bedürfnis, Teil einer Gruppe zu sein, zu einer Gemeinschaft dazuzugehören </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Die wichtigsten psychischen Bedürfnisse </a:t>
            </a:r>
            <a:br>
              <a:rPr lang="de-DE" sz="3200" b="1" dirty="0" smtClean="0"/>
            </a:br>
            <a:r>
              <a:rPr lang="de-DE" sz="3200" i="1" dirty="0" smtClean="0"/>
              <a:t>TOM KITWOOD</a:t>
            </a:r>
            <a:r>
              <a:rPr lang="de-DE" sz="3200" b="1" dirty="0" smtClean="0"/>
              <a:t> </a:t>
            </a:r>
            <a:endParaRPr lang="de-DE" sz="3200" dirty="0"/>
          </a:p>
        </p:txBody>
      </p:sp>
      <p:sp>
        <p:nvSpPr>
          <p:cNvPr id="3" name="Inhaltsplatzhalter 2"/>
          <p:cNvSpPr>
            <a:spLocks noGrp="1"/>
          </p:cNvSpPr>
          <p:nvPr>
            <p:ph idx="1"/>
          </p:nvPr>
        </p:nvSpPr>
        <p:spPr>
          <a:xfrm>
            <a:off x="357158" y="1571612"/>
            <a:ext cx="7901014" cy="900106"/>
          </a:xfrm>
        </p:spPr>
        <p:txBody>
          <a:bodyPr>
            <a:noAutofit/>
          </a:bodyPr>
          <a:lstStyle/>
          <a:p>
            <a:pPr>
              <a:buNone/>
            </a:pPr>
            <a:r>
              <a:rPr lang="de-DE" sz="2400" b="1" i="1" dirty="0" smtClean="0">
                <a:solidFill>
                  <a:srgbClr val="FF0000"/>
                </a:solidFill>
              </a:rPr>
              <a:t>     Beschäftigung</a:t>
            </a:r>
            <a:r>
              <a:rPr lang="de-DE" sz="2400" b="1" dirty="0" smtClean="0">
                <a:solidFill>
                  <a:srgbClr val="FF0000"/>
                </a:solidFill>
              </a:rPr>
              <a:t> </a:t>
            </a:r>
            <a:r>
              <a:rPr lang="de-DE" sz="2400" dirty="0" smtClean="0"/>
              <a:t>– Fehlt dem Menschen eine sinnvolle Beschäftigung, gehen Erlerntes und die Selbstachtung verloren.</a:t>
            </a:r>
            <a:endParaRPr lang="de-DE" sz="24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36</a:t>
            </a:fld>
            <a:endParaRPr lang="de-DE"/>
          </a:p>
        </p:txBody>
      </p:sp>
      <p:sp>
        <p:nvSpPr>
          <p:cNvPr id="7" name="Rechteck 6"/>
          <p:cNvSpPr/>
          <p:nvPr/>
        </p:nvSpPr>
        <p:spPr>
          <a:xfrm>
            <a:off x="785786" y="2786058"/>
            <a:ext cx="7786742"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sz="2100" dirty="0" smtClean="0"/>
              <a:t>Herumliegendes Papier wird in Schnipsel zerrissen, in Regalen oder Schränken gekramt, Dinge werden geordnet, gesammelt oder versteckt. An der eigenen Kleidung oder der Bettdecke wird genestelt oder mit den eigenen Ausscheidungen gespielt.                             </a:t>
            </a:r>
            <a:r>
              <a:rPr lang="de-DE" sz="2100" b="1" dirty="0" smtClean="0"/>
              <a:t>5</a:t>
            </a:r>
          </a:p>
        </p:txBody>
      </p:sp>
      <p:sp>
        <p:nvSpPr>
          <p:cNvPr id="9" name="Rechteck 8"/>
          <p:cNvSpPr/>
          <p:nvPr/>
        </p:nvSpPr>
        <p:spPr>
          <a:xfrm>
            <a:off x="785786" y="4357694"/>
            <a:ext cx="8072494" cy="1569660"/>
          </a:xfrm>
          <a:prstGeom prst="rect">
            <a:avLst/>
          </a:prstGeom>
        </p:spPr>
        <p:txBody>
          <a:bodyPr wrap="square">
            <a:spAutoFit/>
          </a:bodyPr>
          <a:lstStyle/>
          <a:p>
            <a:r>
              <a:rPr lang="de-DE" sz="2400" b="1" dirty="0" smtClean="0">
                <a:solidFill>
                  <a:srgbClr val="FF0000"/>
                </a:solidFill>
              </a:rPr>
              <a:t> </a:t>
            </a:r>
            <a:r>
              <a:rPr lang="de-DE" sz="2400" b="1" i="1" dirty="0" smtClean="0">
                <a:solidFill>
                  <a:srgbClr val="FF0000"/>
                </a:solidFill>
              </a:rPr>
              <a:t>Identität</a:t>
            </a:r>
            <a:r>
              <a:rPr lang="de-DE" sz="2400" b="1" dirty="0" smtClean="0">
                <a:solidFill>
                  <a:srgbClr val="FF0000"/>
                </a:solidFill>
              </a:rPr>
              <a:t> </a:t>
            </a:r>
            <a:r>
              <a:rPr lang="de-DE" sz="2400" dirty="0" smtClean="0"/>
              <a:t>– Um die Identität einer dementiell erkrankten Person zu bewahren und zu stärken, ist es wichtig, ihre Biografie zu kennen und ihr mit Empathie und mit Wertschätzung gegenüberzutreten.           </a:t>
            </a:r>
            <a:endParaRPr lang="de-D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5918" y="285728"/>
            <a:ext cx="7000924" cy="1143000"/>
          </a:xfrm>
        </p:spPr>
        <p:txBody>
          <a:bodyPr>
            <a:normAutofit/>
          </a:bodyPr>
          <a:lstStyle/>
          <a:p>
            <a:endParaRPr lang="de-DE" sz="3600" dirty="0"/>
          </a:p>
        </p:txBody>
      </p:sp>
      <p:sp>
        <p:nvSpPr>
          <p:cNvPr id="3" name="Inhaltsplatzhalter 2"/>
          <p:cNvSpPr>
            <a:spLocks noGrp="1"/>
          </p:cNvSpPr>
          <p:nvPr>
            <p:ph idx="1"/>
          </p:nvPr>
        </p:nvSpPr>
        <p:spPr/>
        <p:txBody>
          <a:bodyPr/>
          <a:lstStyle/>
          <a:p>
            <a:endParaRPr lang="de-DE" dirty="0" smtClean="0"/>
          </a:p>
          <a:p>
            <a:endParaRPr lang="de-DE" dirty="0" smtClean="0"/>
          </a:p>
          <a:p>
            <a:pPr algn="ctr">
              <a:buNone/>
            </a:pPr>
            <a:r>
              <a:rPr lang="de-DE" sz="5400" b="1" dirty="0" smtClean="0"/>
              <a:t>Demenz in Zahlen</a:t>
            </a:r>
            <a:endParaRPr lang="de-DE" sz="44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37</a:t>
            </a:fld>
            <a:endParaRPr lang="de-DE"/>
          </a:p>
        </p:txBody>
      </p:sp>
      <p:pic>
        <p:nvPicPr>
          <p:cNvPr id="7" name="Picture 2" descr="C:\Eigene Dateien\Eigene Daten\1.0 Gültig  für alle Jahre\Logo fwz Janka\Logo mit FWZ\FWZ_BadNauheim_mit_Logo_4c.jpg"/>
          <p:cNvPicPr>
            <a:picLocks noChangeAspect="1" noChangeArrowheads="1"/>
          </p:cNvPicPr>
          <p:nvPr/>
        </p:nvPicPr>
        <p:blipFill>
          <a:blip r:embed="rId2" cstate="print"/>
          <a:srcRect/>
          <a:stretch>
            <a:fillRect/>
          </a:stretch>
        </p:blipFill>
        <p:spPr bwMode="auto">
          <a:xfrm>
            <a:off x="357158" y="214290"/>
            <a:ext cx="1578686" cy="157163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387"/>
            <a:ext cx="8229600" cy="654032"/>
          </a:xfrm>
        </p:spPr>
        <p:txBody>
          <a:bodyPr>
            <a:normAutofit fontScale="90000"/>
          </a:bodyPr>
          <a:lstStyle/>
          <a:p>
            <a:pPr algn="l"/>
            <a:r>
              <a:rPr lang="de-DE" sz="4000" b="1" dirty="0" smtClean="0"/>
              <a:t/>
            </a:r>
            <a:br>
              <a:rPr lang="de-DE" sz="4000" b="1" dirty="0" smtClean="0"/>
            </a:br>
            <a:r>
              <a:rPr lang="de-DE" sz="4000" b="1" dirty="0" smtClean="0"/>
              <a:t>                  </a:t>
            </a:r>
            <a:r>
              <a:rPr lang="de-DE" sz="3100" b="1" dirty="0" smtClean="0"/>
              <a:t>Demenz in Zahlen</a:t>
            </a:r>
            <a:r>
              <a:rPr lang="de-DE" sz="3100" dirty="0" smtClean="0"/>
              <a:t/>
            </a:r>
            <a:br>
              <a:rPr lang="de-DE" sz="3100" dirty="0" smtClean="0"/>
            </a:br>
            <a:endParaRPr lang="de-DE" sz="3100" dirty="0"/>
          </a:p>
        </p:txBody>
      </p:sp>
      <p:sp>
        <p:nvSpPr>
          <p:cNvPr id="3" name="Inhaltsplatzhalter 2"/>
          <p:cNvSpPr>
            <a:spLocks noGrp="1"/>
          </p:cNvSpPr>
          <p:nvPr>
            <p:ph idx="1"/>
          </p:nvPr>
        </p:nvSpPr>
        <p:spPr>
          <a:xfrm>
            <a:off x="522514" y="635645"/>
            <a:ext cx="8429684" cy="5936627"/>
          </a:xfrm>
        </p:spPr>
        <p:txBody>
          <a:bodyPr>
            <a:normAutofit fontScale="25000" lnSpcReduction="20000"/>
          </a:bodyPr>
          <a:lstStyle/>
          <a:p>
            <a:pPr>
              <a:buNone/>
            </a:pPr>
            <a:r>
              <a:rPr lang="de-DE" b="1" dirty="0" smtClean="0"/>
              <a:t> </a:t>
            </a:r>
            <a:endParaRPr lang="de-DE" dirty="0" smtClean="0"/>
          </a:p>
          <a:p>
            <a:endParaRPr lang="de-DE" sz="4400" dirty="0" smtClean="0"/>
          </a:p>
          <a:p>
            <a:r>
              <a:rPr lang="de-DE" sz="8800" dirty="0" smtClean="0"/>
              <a:t>Demenzen machen ein Drittel aller psychiatrischen Erkrankungen im Alter aus.  Es sind  </a:t>
            </a:r>
            <a:r>
              <a:rPr lang="de-DE" sz="8800" b="1" dirty="0" smtClean="0"/>
              <a:t>aktuell etwa 1,6 Millionen </a:t>
            </a:r>
            <a:r>
              <a:rPr lang="de-DE" sz="8800" dirty="0" smtClean="0"/>
              <a:t>Menschen, die betroffen sind.  </a:t>
            </a:r>
          </a:p>
          <a:p>
            <a:endParaRPr lang="de-DE" sz="8800" dirty="0" smtClean="0">
              <a:cs typeface="Arial" panose="020B0604020202020204" pitchFamily="34" charset="0"/>
            </a:endParaRPr>
          </a:p>
          <a:p>
            <a:r>
              <a:rPr lang="de-DE" sz="8800" dirty="0" smtClean="0"/>
              <a:t>Die </a:t>
            </a:r>
            <a:r>
              <a:rPr lang="de-DE" sz="8800" dirty="0"/>
              <a:t>Zahl der dementiell Erkrankten wird  im Jahr  </a:t>
            </a:r>
            <a:r>
              <a:rPr lang="de-DE" sz="8800" b="1" dirty="0"/>
              <a:t>2050</a:t>
            </a:r>
            <a:r>
              <a:rPr lang="de-DE" sz="8800" dirty="0"/>
              <a:t>  wird auf  </a:t>
            </a:r>
          </a:p>
          <a:p>
            <a:pPr marL="0" indent="0">
              <a:buNone/>
            </a:pPr>
            <a:r>
              <a:rPr lang="de-DE" sz="8800" dirty="0"/>
              <a:t>     3 Millionen ansteigen– also  eine </a:t>
            </a:r>
            <a:r>
              <a:rPr lang="de-DE" sz="8800" b="1" dirty="0"/>
              <a:t>Verdoppelung der aktuellen </a:t>
            </a:r>
            <a:r>
              <a:rPr lang="de-DE" sz="8800" b="1" dirty="0" smtClean="0"/>
              <a:t>Zahl</a:t>
            </a:r>
          </a:p>
          <a:p>
            <a:pPr marL="0" indent="0">
              <a:buNone/>
            </a:pPr>
            <a:endParaRPr lang="de-DE" sz="8800" dirty="0" smtClean="0"/>
          </a:p>
          <a:p>
            <a:r>
              <a:rPr lang="de-DE" sz="8800" dirty="0" smtClean="0"/>
              <a:t>Die Krankheitsdauer von Beginn der Symptome bis zum Tod beträgt bei der </a:t>
            </a:r>
            <a:r>
              <a:rPr lang="de-DE" sz="8800" dirty="0" err="1" smtClean="0"/>
              <a:t>Alzheimerschen</a:t>
            </a:r>
            <a:r>
              <a:rPr lang="de-DE" sz="8800" dirty="0" smtClean="0"/>
              <a:t> Demenz in der Regel zwischen 4 und 8 Jahren.  </a:t>
            </a:r>
          </a:p>
          <a:p>
            <a:endParaRPr lang="de-DE" sz="8800" dirty="0" smtClean="0"/>
          </a:p>
          <a:p>
            <a:r>
              <a:rPr lang="de-DE" sz="8800" dirty="0" smtClean="0"/>
              <a:t>Der Anteil Demenzkranker unter den Bewohnern in Pflegeheimen  beträgt im Durchschnitt 61% .</a:t>
            </a:r>
          </a:p>
          <a:p>
            <a:endParaRPr lang="de-DE" sz="8800" dirty="0" smtClean="0"/>
          </a:p>
          <a:p>
            <a:endParaRPr lang="de-DE" sz="8800" b="1" dirty="0"/>
          </a:p>
          <a:p>
            <a:endParaRPr lang="de-DE" sz="8800" dirty="0" smtClean="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dirty="0"/>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38</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0"/>
            <a:ext cx="9778118" cy="6868515"/>
          </a:xfrm>
          <a:prstGeom prst="rect">
            <a:avLst/>
          </a:prstGeom>
        </p:spPr>
      </p:pic>
    </p:spTree>
    <p:extLst>
      <p:ext uri="{BB962C8B-B14F-4D97-AF65-F5344CB8AC3E}">
        <p14:creationId xmlns:p14="http://schemas.microsoft.com/office/powerpoint/2010/main" val="332858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Abfrage</a:t>
            </a:r>
            <a:endParaRPr lang="de-DE" dirty="0"/>
          </a:p>
        </p:txBody>
      </p:sp>
      <p:sp>
        <p:nvSpPr>
          <p:cNvPr id="3" name="Inhaltsplatzhalter 2"/>
          <p:cNvSpPr>
            <a:spLocks noGrp="1"/>
          </p:cNvSpPr>
          <p:nvPr>
            <p:ph idx="1"/>
          </p:nvPr>
        </p:nvSpPr>
        <p:spPr/>
        <p:txBody>
          <a:bodyPr>
            <a:normAutofit lnSpcReduction="10000"/>
          </a:bodyPr>
          <a:lstStyle/>
          <a:p>
            <a:r>
              <a:rPr lang="de-DE" dirty="0"/>
              <a:t>Ich möchte noch eine ja/nein - Abfrage machen</a:t>
            </a:r>
          </a:p>
          <a:p>
            <a:pPr marL="514350" lvl="0" indent="-514350">
              <a:buFont typeface="+mj-lt"/>
              <a:buAutoNum type="arabicPeriod"/>
            </a:pPr>
            <a:r>
              <a:rPr lang="de-DE" dirty="0"/>
              <a:t>Kennen Sie jemand der von Demenz betroffen ist?</a:t>
            </a:r>
          </a:p>
          <a:p>
            <a:pPr marL="514350" lvl="0" indent="-514350">
              <a:buFont typeface="+mj-lt"/>
              <a:buAutoNum type="arabicPeriod"/>
            </a:pPr>
            <a:r>
              <a:rPr lang="de-DE" dirty="0"/>
              <a:t>Sind Sie selbst betroffen und möchten Information?</a:t>
            </a:r>
          </a:p>
          <a:p>
            <a:pPr marL="514350" lvl="0" indent="-514350">
              <a:buFont typeface="+mj-lt"/>
              <a:buAutoNum type="arabicPeriod"/>
            </a:pPr>
            <a:r>
              <a:rPr lang="de-DE" dirty="0"/>
              <a:t>Sind Sie pflegende/er Angehörige/er?</a:t>
            </a:r>
          </a:p>
          <a:p>
            <a:pPr marL="514350" lvl="0" indent="-514350">
              <a:buFont typeface="+mj-lt"/>
              <a:buAutoNum type="arabicPeriod"/>
            </a:pPr>
            <a:r>
              <a:rPr lang="de-DE" dirty="0"/>
              <a:t>Möchten Sie einfach nur ihr Wissen erweitern?</a:t>
            </a:r>
          </a:p>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a:t>
            </a:fld>
            <a:endParaRPr lang="de-DE"/>
          </a:p>
        </p:txBody>
      </p:sp>
    </p:spTree>
    <p:extLst>
      <p:ext uri="{BB962C8B-B14F-4D97-AF65-F5344CB8AC3E}">
        <p14:creationId xmlns:p14="http://schemas.microsoft.com/office/powerpoint/2010/main" val="1899221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40</a:t>
            </a:fld>
            <a:endParaRPr lang="de-DE"/>
          </a:p>
        </p:txBody>
      </p:sp>
      <p:pic>
        <p:nvPicPr>
          <p:cNvPr id="2050" name="Picture 2" descr="C:\Eigene Dateien\Eigene Bilder\2014_08_23 ppp demenz\IMG_0925.JPG"/>
          <p:cNvPicPr>
            <a:picLocks noGrp="1" noChangeAspect="1" noChangeArrowheads="1"/>
          </p:cNvPicPr>
          <p:nvPr>
            <p:ph idx="1"/>
          </p:nvPr>
        </p:nvPicPr>
        <p:blipFill>
          <a:blip r:embed="rId2" cstate="print"/>
          <a:srcRect/>
          <a:stretch>
            <a:fillRect/>
          </a:stretch>
        </p:blipFill>
        <p:spPr bwMode="auto">
          <a:xfrm rot="5400000">
            <a:off x="1531657" y="1111493"/>
            <a:ext cx="6034617" cy="452596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41</a:t>
            </a:fld>
            <a:endParaRPr lang="de-DE"/>
          </a:p>
        </p:txBody>
      </p:sp>
      <p:pic>
        <p:nvPicPr>
          <p:cNvPr id="8194" name="Picture 2" descr="C:\Eigene Dateien\Eigene Bilder\2014_08_23 ppp demenz\20140827_113534.jpg"/>
          <p:cNvPicPr>
            <a:picLocks noGrp="1" noChangeAspect="1" noChangeArrowheads="1"/>
          </p:cNvPicPr>
          <p:nvPr>
            <p:ph idx="1"/>
          </p:nvPr>
        </p:nvPicPr>
        <p:blipFill>
          <a:blip r:embed="rId2" cstate="print"/>
          <a:srcRect/>
          <a:stretch>
            <a:fillRect/>
          </a:stretch>
        </p:blipFill>
        <p:spPr bwMode="auto">
          <a:xfrm>
            <a:off x="285720" y="1250141"/>
            <a:ext cx="8668483" cy="4876022"/>
          </a:xfrm>
          <a:prstGeom prst="rect">
            <a:avLst/>
          </a:prstGeom>
          <a:noFill/>
        </p:spPr>
      </p:pic>
      <p:sp>
        <p:nvSpPr>
          <p:cNvPr id="8" name="Textfeld 7"/>
          <p:cNvSpPr txBox="1"/>
          <p:nvPr/>
        </p:nvSpPr>
        <p:spPr>
          <a:xfrm>
            <a:off x="357158" y="5572140"/>
            <a:ext cx="5857916" cy="461665"/>
          </a:xfrm>
          <a:prstGeom prst="rect">
            <a:avLst/>
          </a:prstGeom>
          <a:noFill/>
        </p:spPr>
        <p:txBody>
          <a:bodyPr wrap="square" rtlCol="0">
            <a:spAutoFit/>
          </a:bodyPr>
          <a:lstStyle/>
          <a:p>
            <a:r>
              <a:rPr lang="de-DE" sz="2400" b="1" dirty="0" err="1" smtClean="0">
                <a:solidFill>
                  <a:schemeClr val="bg1"/>
                </a:solidFill>
              </a:rPr>
              <a:t>Beschäfigungstherapie</a:t>
            </a:r>
            <a:r>
              <a:rPr lang="de-DE" sz="2400" b="1" dirty="0" smtClean="0">
                <a:solidFill>
                  <a:schemeClr val="bg1"/>
                </a:solidFill>
              </a:rPr>
              <a:t> im Elisabethhaus</a:t>
            </a:r>
            <a:endParaRPr lang="de-DE" sz="24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42</a:t>
            </a:fld>
            <a:endParaRPr lang="de-DE"/>
          </a:p>
        </p:txBody>
      </p:sp>
      <p:pic>
        <p:nvPicPr>
          <p:cNvPr id="3074" name="Picture 2" descr="C:\Eigene Dateien\Eigene Bilder\2014_08_23 ppp demenz\IMG_0937.JPG"/>
          <p:cNvPicPr>
            <a:picLocks noGrp="1" noChangeAspect="1" noChangeArrowheads="1"/>
          </p:cNvPicPr>
          <p:nvPr>
            <p:ph idx="1"/>
          </p:nvPr>
        </p:nvPicPr>
        <p:blipFill>
          <a:blip r:embed="rId2" cstate="print"/>
          <a:srcRect/>
          <a:stretch>
            <a:fillRect/>
          </a:stretch>
        </p:blipFill>
        <p:spPr bwMode="auto">
          <a:xfrm>
            <a:off x="714348" y="214290"/>
            <a:ext cx="7787246" cy="5840435"/>
          </a:xfrm>
          <a:prstGeom prst="rect">
            <a:avLst/>
          </a:prstGeom>
          <a:noFill/>
        </p:spPr>
      </p:pic>
      <p:sp>
        <p:nvSpPr>
          <p:cNvPr id="7" name="Textfeld 6"/>
          <p:cNvSpPr txBox="1"/>
          <p:nvPr/>
        </p:nvSpPr>
        <p:spPr>
          <a:xfrm>
            <a:off x="714348" y="5643578"/>
            <a:ext cx="8215370" cy="461665"/>
          </a:xfrm>
          <a:prstGeom prst="rect">
            <a:avLst/>
          </a:prstGeom>
          <a:noFill/>
        </p:spPr>
        <p:txBody>
          <a:bodyPr wrap="square" rtlCol="0">
            <a:spAutoFit/>
          </a:bodyPr>
          <a:lstStyle/>
          <a:p>
            <a:r>
              <a:rPr lang="de-DE" sz="2400" b="1" dirty="0" smtClean="0">
                <a:solidFill>
                  <a:schemeClr val="bg1"/>
                </a:solidFill>
              </a:rPr>
              <a:t>Kochen und Essensvorbereitung im der Seniorenresidenz</a:t>
            </a:r>
            <a:endParaRPr lang="de-DE" sz="2400"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3581"/>
            <a:ext cx="8229600" cy="1143000"/>
          </a:xfrm>
        </p:spPr>
        <p:txBody>
          <a:bodyPr>
            <a:normAutofit fontScale="90000"/>
          </a:bodyPr>
          <a:lstStyle/>
          <a:p>
            <a:r>
              <a:rPr lang="de-DE" dirty="0"/>
              <a:t>Demenzcafé des Freiwilligenzentrums</a:t>
            </a:r>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26" y="980728"/>
            <a:ext cx="9104574" cy="5112568"/>
          </a:xfrm>
        </p:spPr>
      </p:pic>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43</a:t>
            </a:fld>
            <a:endParaRPr lang="de-DE"/>
          </a:p>
        </p:txBody>
      </p:sp>
    </p:spTree>
    <p:extLst>
      <p:ext uri="{BB962C8B-B14F-4D97-AF65-F5344CB8AC3E}">
        <p14:creationId xmlns:p14="http://schemas.microsoft.com/office/powerpoint/2010/main" val="38105079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5917" y="285728"/>
            <a:ext cx="7154567" cy="1544933"/>
          </a:xfrm>
        </p:spPr>
        <p:txBody>
          <a:bodyPr>
            <a:normAutofit/>
          </a:bodyPr>
          <a:lstStyle/>
          <a:p>
            <a:endParaRPr lang="de-DE" sz="2800" dirty="0"/>
          </a:p>
        </p:txBody>
      </p:sp>
      <p:sp>
        <p:nvSpPr>
          <p:cNvPr id="3" name="Inhaltsplatzhalter 2"/>
          <p:cNvSpPr>
            <a:spLocks noGrp="1"/>
          </p:cNvSpPr>
          <p:nvPr>
            <p:ph idx="1"/>
          </p:nvPr>
        </p:nvSpPr>
        <p:spPr>
          <a:xfrm>
            <a:off x="457200" y="2060848"/>
            <a:ext cx="8229600" cy="4065315"/>
          </a:xfrm>
        </p:spPr>
        <p:txBody>
          <a:bodyPr>
            <a:normAutofit fontScale="47500" lnSpcReduction="20000"/>
          </a:bodyPr>
          <a:lstStyle/>
          <a:p>
            <a:pPr>
              <a:buNone/>
            </a:pPr>
            <a:r>
              <a:rPr lang="de-DE" sz="5100" dirty="0" smtClean="0"/>
              <a:t>Demenzcafé </a:t>
            </a:r>
            <a:r>
              <a:rPr lang="de-DE" sz="5100" dirty="0"/>
              <a:t>des Freiwilligenzentrums</a:t>
            </a:r>
            <a:br>
              <a:rPr lang="de-DE" sz="5100" dirty="0"/>
            </a:br>
            <a:r>
              <a:rPr lang="de-DE" sz="5100" dirty="0"/>
              <a:t>jeden Freitag  </a:t>
            </a:r>
            <a:r>
              <a:rPr lang="de-DE" sz="5100" dirty="0" smtClean="0"/>
              <a:t>    </a:t>
            </a:r>
            <a:r>
              <a:rPr lang="de-DE" sz="5100" dirty="0" smtClean="0"/>
              <a:t>von </a:t>
            </a:r>
            <a:r>
              <a:rPr lang="de-DE" sz="5100" dirty="0"/>
              <a:t>14.30 bis 17.00 Uhr</a:t>
            </a:r>
            <a:br>
              <a:rPr lang="de-DE" sz="5100" dirty="0"/>
            </a:br>
            <a:r>
              <a:rPr lang="de-DE" sz="5100" dirty="0"/>
              <a:t>jeden </a:t>
            </a:r>
            <a:r>
              <a:rPr lang="de-DE" sz="5100" dirty="0" smtClean="0"/>
              <a:t>Mittwoch </a:t>
            </a:r>
            <a:r>
              <a:rPr lang="de-DE" sz="5100" dirty="0"/>
              <a:t>von 10.00 bis 12.00 Uhr </a:t>
            </a:r>
            <a:endParaRPr lang="de-DE" sz="5100" dirty="0" smtClean="0"/>
          </a:p>
          <a:p>
            <a:pPr>
              <a:buNone/>
            </a:pPr>
            <a:endParaRPr lang="de-DE" sz="2400" dirty="0"/>
          </a:p>
          <a:p>
            <a:pPr>
              <a:buNone/>
            </a:pPr>
            <a:r>
              <a:rPr lang="de-DE" sz="4400" dirty="0" smtClean="0"/>
              <a:t>In Bad Nauheim-</a:t>
            </a:r>
            <a:r>
              <a:rPr lang="de-DE" sz="4400" dirty="0" err="1" smtClean="0"/>
              <a:t>Wisselsheim</a:t>
            </a:r>
            <a:r>
              <a:rPr lang="de-DE" sz="4400" dirty="0" smtClean="0"/>
              <a:t>, </a:t>
            </a:r>
            <a:r>
              <a:rPr lang="de-DE" sz="4400" dirty="0" err="1" smtClean="0"/>
              <a:t>Södeler</a:t>
            </a:r>
            <a:r>
              <a:rPr lang="de-DE" sz="4400" dirty="0" smtClean="0"/>
              <a:t> Weg 2</a:t>
            </a:r>
          </a:p>
          <a:p>
            <a:pPr>
              <a:buNone/>
            </a:pPr>
            <a:r>
              <a:rPr lang="de-DE" sz="4400" dirty="0" smtClean="0"/>
              <a:t> in der Seniorenbegegnungsstätte Demenz-Ja </a:t>
            </a:r>
          </a:p>
          <a:p>
            <a:pPr>
              <a:buNone/>
            </a:pPr>
            <a:r>
              <a:rPr lang="de-DE" sz="4200" dirty="0" smtClean="0"/>
              <a:t> </a:t>
            </a:r>
          </a:p>
          <a:p>
            <a:pPr>
              <a:buNone/>
            </a:pPr>
            <a:r>
              <a:rPr lang="de-DE" sz="4200" dirty="0" smtClean="0"/>
              <a:t>Das mehrteilige Gruppenangebot</a:t>
            </a:r>
          </a:p>
          <a:p>
            <a:pPr>
              <a:buNone/>
            </a:pPr>
            <a:r>
              <a:rPr lang="de-DE" sz="4200" dirty="0" smtClean="0"/>
              <a:t> verbindet die beiden Anforderungen:</a:t>
            </a:r>
          </a:p>
          <a:p>
            <a:r>
              <a:rPr lang="de-DE" sz="4200" dirty="0" smtClean="0"/>
              <a:t>Betreuung von </a:t>
            </a:r>
            <a:r>
              <a:rPr lang="de-DE" sz="4200" dirty="0" err="1" smtClean="0"/>
              <a:t>demenziell</a:t>
            </a:r>
            <a:r>
              <a:rPr lang="de-DE" sz="4200" dirty="0" smtClean="0"/>
              <a:t> erkrankten </a:t>
            </a:r>
          </a:p>
          <a:p>
            <a:pPr>
              <a:buNone/>
            </a:pPr>
            <a:r>
              <a:rPr lang="de-DE" sz="4200" dirty="0" smtClean="0"/>
              <a:t>      Menschen und </a:t>
            </a:r>
          </a:p>
          <a:p>
            <a:r>
              <a:rPr lang="de-DE" sz="4200" dirty="0" smtClean="0"/>
              <a:t>Entlastung der </a:t>
            </a:r>
          </a:p>
          <a:p>
            <a:pPr>
              <a:buNone/>
            </a:pPr>
            <a:r>
              <a:rPr lang="de-DE" sz="4200" dirty="0" smtClean="0"/>
              <a:t>     betreuenden  Angehörigen.</a:t>
            </a:r>
          </a:p>
          <a:p>
            <a:pPr>
              <a:buNone/>
            </a:pPr>
            <a:endParaRPr lang="de-DE" dirty="0" smtClean="0"/>
          </a:p>
          <a:p>
            <a:endParaRPr lang="de-DE" dirty="0" smtClean="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44</a:t>
            </a:fld>
            <a:endParaRPr lang="de-DE"/>
          </a:p>
        </p:txBody>
      </p:sp>
      <p:pic>
        <p:nvPicPr>
          <p:cNvPr id="7" name="Picture 2" descr="C:\Eigene Dateien\Eigene Daten\1.0 Gültig  für alle Jahre\Logo fwz Janka\Logo mit FWZ\FWZ_BadNauheim_mit_Logo_4c.jpg"/>
          <p:cNvPicPr>
            <a:picLocks noChangeAspect="1" noChangeArrowheads="1"/>
          </p:cNvPicPr>
          <p:nvPr/>
        </p:nvPicPr>
        <p:blipFill>
          <a:blip r:embed="rId2" cstate="print"/>
          <a:srcRect/>
          <a:stretch>
            <a:fillRect/>
          </a:stretch>
        </p:blipFill>
        <p:spPr bwMode="auto">
          <a:xfrm>
            <a:off x="395536" y="0"/>
            <a:ext cx="1578686" cy="1700808"/>
          </a:xfrm>
          <a:prstGeom prst="rect">
            <a:avLst/>
          </a:prstGeom>
          <a:noFill/>
        </p:spPr>
      </p:pic>
      <p:pic>
        <p:nvPicPr>
          <p:cNvPr id="9" name="Grafik 8" descr="C:\Eigene Dateien\Eigene Daten\00000 gehört auf die Festplatte\DEMENZ\Demenz-Schulung\Demenz-ja2019-11-18-105125-1024x732.png"/>
          <p:cNvPicPr/>
          <p:nvPr/>
        </p:nvPicPr>
        <p:blipFill rotWithShape="1">
          <a:blip r:embed="rId3" cstate="print">
            <a:extLst>
              <a:ext uri="{28A0092B-C50C-407E-A947-70E740481C1C}">
                <a14:useLocalDpi xmlns:a14="http://schemas.microsoft.com/office/drawing/2010/main" val="0"/>
              </a:ext>
            </a:extLst>
          </a:blip>
          <a:srcRect t="32752"/>
          <a:stretch/>
        </p:blipFill>
        <p:spPr bwMode="auto">
          <a:xfrm>
            <a:off x="3127270" y="44624"/>
            <a:ext cx="4469066" cy="2016224"/>
          </a:xfrm>
          <a:prstGeom prst="rect">
            <a:avLst/>
          </a:prstGeom>
          <a:noFill/>
          <a:ln>
            <a:noFill/>
          </a:ln>
          <a:extLst>
            <a:ext uri="{53640926-AAD7-44D8-BBD7-CCE9431645EC}">
              <a14:shadowObscured xmlns:a14="http://schemas.microsoft.com/office/drawing/2010/main"/>
            </a:ext>
          </a:extLst>
        </p:spPr>
      </p:pic>
      <p:pic>
        <p:nvPicPr>
          <p:cNvPr id="10" name="Grafik 9" descr="C:\Eigene Dateien\Eigene Daten\00000 gehört auf die Festplatte\DEMENZ\Demenz-Schulung\Tisch-20191025-WA0007-1024x57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001" y="3864993"/>
            <a:ext cx="3744416" cy="23762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None/>
            </a:pPr>
            <a:r>
              <a:rPr lang="de-DE" dirty="0" smtClean="0"/>
              <a:t>          </a:t>
            </a:r>
            <a:r>
              <a:rPr lang="de-DE" sz="4800" dirty="0" smtClean="0"/>
              <a:t>    Beratung und Hilfe </a:t>
            </a:r>
          </a:p>
          <a:p>
            <a:pPr>
              <a:buNone/>
            </a:pPr>
            <a:r>
              <a:rPr lang="de-DE" sz="4800" dirty="0" smtClean="0"/>
              <a:t>      für pflegende Angehörige</a:t>
            </a:r>
            <a:endParaRPr lang="de-DE" sz="48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45</a:t>
            </a:fld>
            <a:endParaRPr lang="de-D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94122"/>
          </a:xfrm>
        </p:spPr>
        <p:txBody>
          <a:bodyPr>
            <a:normAutofit fontScale="90000"/>
          </a:bodyPr>
          <a:lstStyle/>
          <a:p>
            <a:pPr algn="l"/>
            <a:r>
              <a:rPr lang="de-DE" sz="3200" dirty="0" smtClean="0"/>
              <a:t/>
            </a:r>
            <a:br>
              <a:rPr lang="de-DE" sz="3200" dirty="0" smtClean="0"/>
            </a:br>
            <a:r>
              <a:rPr lang="de-DE" sz="3200" dirty="0" smtClean="0"/>
              <a:t/>
            </a:r>
            <a:br>
              <a:rPr lang="de-DE" sz="3200" dirty="0" smtClean="0"/>
            </a:br>
            <a:r>
              <a:rPr lang="de-DE" sz="3200" dirty="0"/>
              <a:t/>
            </a:r>
            <a:br>
              <a:rPr lang="de-DE" sz="3200" dirty="0"/>
            </a:br>
            <a:r>
              <a:rPr lang="de-DE" sz="3200" dirty="0" smtClean="0"/>
              <a:t>A</a:t>
            </a:r>
            <a:br>
              <a:rPr lang="de-DE" sz="3200" dirty="0" smtClean="0"/>
            </a:br>
            <a:r>
              <a:rPr lang="de-DE" sz="3200" dirty="0"/>
              <a:t/>
            </a:r>
            <a:br>
              <a:rPr lang="de-DE" sz="3200" dirty="0"/>
            </a:br>
            <a:r>
              <a:rPr lang="de-DE" sz="3200" dirty="0" smtClean="0"/>
              <a:t/>
            </a:r>
            <a:br>
              <a:rPr lang="de-DE" sz="3200" dirty="0" smtClean="0"/>
            </a:br>
            <a:r>
              <a:rPr lang="de-DE" sz="3200" dirty="0"/>
              <a:t/>
            </a:r>
            <a:br>
              <a:rPr lang="de-DE" sz="3200" dirty="0"/>
            </a:br>
            <a:r>
              <a:rPr lang="de-DE" sz="3200" dirty="0" smtClean="0"/>
              <a:t/>
            </a:r>
            <a:br>
              <a:rPr lang="de-DE" sz="3200" dirty="0" smtClean="0"/>
            </a:br>
            <a:r>
              <a:rPr lang="de-DE" sz="3200" dirty="0"/>
              <a:t/>
            </a:r>
            <a:br>
              <a:rPr lang="de-DE" sz="3200" dirty="0"/>
            </a:br>
            <a:r>
              <a:rPr lang="de-DE" sz="3200" dirty="0" smtClean="0"/>
              <a:t/>
            </a:r>
            <a:br>
              <a:rPr lang="de-DE" sz="3200" dirty="0" smtClean="0"/>
            </a:br>
            <a:r>
              <a:rPr lang="de-DE" sz="3200" dirty="0"/>
              <a:t>A</a:t>
            </a:r>
            <a:r>
              <a:rPr lang="de-DE" sz="3200" dirty="0" smtClean="0"/>
              <a:t>b </a:t>
            </a:r>
            <a:r>
              <a:rPr lang="de-DE" sz="3200" dirty="0"/>
              <a:t>jetzt steht Ihnen </a:t>
            </a:r>
            <a:r>
              <a:rPr lang="de-DE" sz="3200" dirty="0" smtClean="0"/>
              <a:t>alles als </a:t>
            </a:r>
            <a:r>
              <a:rPr lang="de-DE" sz="3200" dirty="0" err="1" smtClean="0"/>
              <a:t>Pdf</a:t>
            </a:r>
            <a:r>
              <a:rPr lang="de-DE" sz="3200" dirty="0" smtClean="0"/>
              <a:t>-Datei </a:t>
            </a:r>
            <a:r>
              <a:rPr lang="de-DE" sz="3200" dirty="0"/>
              <a:t>zur Verfügung</a:t>
            </a:r>
            <a:br>
              <a:rPr lang="de-DE" sz="3200" dirty="0"/>
            </a:br>
            <a:r>
              <a:rPr lang="de-DE" sz="3200" dirty="0" smtClean="0"/>
              <a:t>___________________________________________</a:t>
            </a:r>
            <a:br>
              <a:rPr lang="de-DE" sz="3200" dirty="0" smtClean="0"/>
            </a:br>
            <a:r>
              <a:rPr lang="de-DE" sz="3200" dirty="0" smtClean="0"/>
              <a:t>auf der </a:t>
            </a:r>
            <a:r>
              <a:rPr lang="de-DE" sz="3200" dirty="0" err="1" smtClean="0"/>
              <a:t>homepage</a:t>
            </a:r>
            <a:r>
              <a:rPr lang="de-DE" sz="3200" dirty="0" smtClean="0"/>
              <a:t> des FWZ</a:t>
            </a:r>
            <a:br>
              <a:rPr lang="de-DE" sz="3200" dirty="0" smtClean="0"/>
            </a:br>
            <a:r>
              <a:rPr lang="de-DE" sz="3200" dirty="0" smtClean="0"/>
              <a:t>unter:</a:t>
            </a:r>
            <a:br>
              <a:rPr lang="de-DE" sz="3200" dirty="0" smtClean="0"/>
            </a:br>
            <a:r>
              <a:rPr lang="de-DE" sz="3200" dirty="0" smtClean="0"/>
              <a:t>     Projekte</a:t>
            </a:r>
            <a:br>
              <a:rPr lang="de-DE" sz="3200" dirty="0" smtClean="0"/>
            </a:br>
            <a:r>
              <a:rPr lang="de-DE" sz="3200" dirty="0" smtClean="0"/>
              <a:t>     Hilfe für Helfer</a:t>
            </a:r>
            <a:br>
              <a:rPr lang="de-DE" sz="3200" dirty="0" smtClean="0"/>
            </a:br>
            <a:r>
              <a:rPr lang="de-DE" sz="3200" dirty="0" smtClean="0"/>
              <a:t>    </a:t>
            </a:r>
            <a:r>
              <a:rPr lang="de-DE" sz="3200" dirty="0" smtClean="0"/>
              <a:t>      Informationen </a:t>
            </a:r>
            <a:r>
              <a:rPr lang="de-DE" sz="3200" dirty="0" smtClean="0"/>
              <a:t>und aktuelle Links für</a:t>
            </a:r>
            <a:br>
              <a:rPr lang="de-DE" sz="3200" dirty="0" smtClean="0"/>
            </a:br>
            <a:r>
              <a:rPr lang="de-DE" sz="3200" dirty="0" smtClean="0"/>
              <a:t>     </a:t>
            </a:r>
            <a:r>
              <a:rPr lang="de-DE" sz="3200" dirty="0" smtClean="0"/>
              <a:t>     pflegende </a:t>
            </a:r>
            <a:r>
              <a:rPr lang="de-DE" sz="3200" dirty="0" smtClean="0"/>
              <a:t>Angehörige </a:t>
            </a:r>
            <a:endParaRPr lang="de-DE" sz="3200" dirty="0"/>
          </a:p>
        </p:txBody>
      </p:sp>
      <p:sp>
        <p:nvSpPr>
          <p:cNvPr id="3" name="Datumsplatzhalter 2"/>
          <p:cNvSpPr>
            <a:spLocks noGrp="1"/>
          </p:cNvSpPr>
          <p:nvPr>
            <p:ph type="dt" sz="half" idx="10"/>
          </p:nvPr>
        </p:nvSpPr>
        <p:spPr/>
        <p:txBody>
          <a:bodyPr/>
          <a:lstStyle/>
          <a:p>
            <a:fld id="{6506810F-328E-4C17-A9AB-829F4DDCA2AE}" type="datetime1">
              <a:rPr lang="de-DE" smtClean="0"/>
              <a:pPr/>
              <a:t>30.09.2020</a:t>
            </a:fld>
            <a:endParaRPr lang="de-DE"/>
          </a:p>
        </p:txBody>
      </p:sp>
      <p:sp>
        <p:nvSpPr>
          <p:cNvPr id="4" name="Fußzeilenplatzhalter 3"/>
          <p:cNvSpPr>
            <a:spLocks noGrp="1"/>
          </p:cNvSpPr>
          <p:nvPr>
            <p:ph type="ftr" sz="quarter" idx="11"/>
          </p:nvPr>
        </p:nvSpPr>
        <p:spPr/>
        <p:txBody>
          <a:bodyPr/>
          <a:lstStyle/>
          <a:p>
            <a:r>
              <a:rPr lang="de-DE" smtClean="0"/>
              <a:t>Zusammenstellung Ingrid Schmidt-Schwabe</a:t>
            </a:r>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46</a:t>
            </a:fld>
            <a:endParaRPr lang="de-DE"/>
          </a:p>
        </p:txBody>
      </p:sp>
      <p:sp>
        <p:nvSpPr>
          <p:cNvPr id="11" name="Pfeil nach rechts 10"/>
          <p:cNvSpPr/>
          <p:nvPr/>
        </p:nvSpPr>
        <p:spPr>
          <a:xfrm>
            <a:off x="590382" y="3193206"/>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rechts 11"/>
          <p:cNvSpPr/>
          <p:nvPr/>
        </p:nvSpPr>
        <p:spPr>
          <a:xfrm>
            <a:off x="579475" y="3596531"/>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p:cNvSpPr/>
          <p:nvPr/>
        </p:nvSpPr>
        <p:spPr>
          <a:xfrm>
            <a:off x="971600" y="4098994"/>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ext uri="{D42A27DB-BD31-4B8C-83A1-F6EECF244321}">
                <p14:modId xmlns:p14="http://schemas.microsoft.com/office/powerpoint/2010/main" val="2752172024"/>
              </p:ext>
            </p:extLst>
          </p:nvPr>
        </p:nvGraphicFramePr>
        <p:xfrm>
          <a:off x="285720" y="153333"/>
          <a:ext cx="8715436" cy="6736080"/>
        </p:xfrm>
        <a:graphic>
          <a:graphicData uri="http://schemas.openxmlformats.org/drawingml/2006/table">
            <a:tbl>
              <a:tblPr/>
              <a:tblGrid>
                <a:gridCol w="1910016">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gridCol w="1764860">
                  <a:extLst>
                    <a:ext uri="{9D8B030D-6E8A-4147-A177-3AD203B41FA5}">
                      <a16:colId xmlns:a16="http://schemas.microsoft.com/office/drawing/2014/main" val="20002"/>
                    </a:ext>
                  </a:extLst>
                </a:gridCol>
              </a:tblGrid>
              <a:tr h="1479142">
                <a:tc gridSpan="3">
                  <a:txBody>
                    <a:bodyPr/>
                    <a:lstStyle/>
                    <a:p>
                      <a:pPr>
                        <a:spcAft>
                          <a:spcPts val="0"/>
                        </a:spcAft>
                      </a:pPr>
                      <a:r>
                        <a:rPr lang="de-DE" sz="2000" b="1" dirty="0" smtClean="0">
                          <a:latin typeface="Calibri"/>
                          <a:ea typeface="Calibri"/>
                          <a:cs typeface="Times New Roman"/>
                        </a:rPr>
                        <a:t>                      Beratung für</a:t>
                      </a:r>
                      <a:r>
                        <a:rPr lang="de-DE" sz="2000" b="1" baseline="0" dirty="0" smtClean="0">
                          <a:latin typeface="Calibri"/>
                          <a:ea typeface="Calibri"/>
                          <a:cs typeface="Times New Roman"/>
                        </a:rPr>
                        <a:t> </a:t>
                      </a:r>
                      <a:r>
                        <a:rPr lang="de-DE" sz="2000" b="1" dirty="0" smtClean="0">
                          <a:latin typeface="Calibri"/>
                          <a:ea typeface="Calibri"/>
                          <a:cs typeface="Times New Roman"/>
                        </a:rPr>
                        <a:t>pflegende </a:t>
                      </a:r>
                      <a:r>
                        <a:rPr lang="de-DE" sz="2000" b="1" dirty="0">
                          <a:latin typeface="Calibri"/>
                          <a:ea typeface="Calibri"/>
                          <a:cs typeface="Times New Roman"/>
                        </a:rPr>
                        <a:t>Angehörige </a:t>
                      </a:r>
                      <a:endParaRPr lang="de-DE" sz="2000" b="1" dirty="0" smtClean="0">
                        <a:latin typeface="Calibri"/>
                        <a:ea typeface="Calibri"/>
                        <a:cs typeface="Times New Roman"/>
                      </a:endParaRPr>
                    </a:p>
                    <a:p>
                      <a:pPr>
                        <a:spcAft>
                          <a:spcPts val="0"/>
                        </a:spcAft>
                      </a:pPr>
                      <a:r>
                        <a:rPr lang="de-DE" sz="2000" b="1" dirty="0" smtClean="0">
                          <a:latin typeface="Calibri"/>
                          <a:ea typeface="Calibri"/>
                          <a:cs typeface="Times New Roman"/>
                        </a:rPr>
                        <a:t>                      im </a:t>
                      </a:r>
                      <a:r>
                        <a:rPr lang="de-DE" sz="2000" b="1" dirty="0">
                          <a:latin typeface="Calibri"/>
                          <a:ea typeface="Calibri"/>
                          <a:cs typeface="Times New Roman"/>
                        </a:rPr>
                        <a:t>Freiwilligenzentrum Bad </a:t>
                      </a:r>
                      <a:r>
                        <a:rPr lang="de-DE" sz="2000" b="1" dirty="0" smtClean="0">
                          <a:latin typeface="Calibri"/>
                          <a:ea typeface="Calibri"/>
                          <a:cs typeface="Times New Roman"/>
                        </a:rPr>
                        <a:t>Nauheim, </a:t>
                      </a:r>
                    </a:p>
                    <a:p>
                      <a:pPr>
                        <a:spcAft>
                          <a:spcPts val="0"/>
                        </a:spcAft>
                      </a:pPr>
                      <a:r>
                        <a:rPr lang="de-DE" sz="2000" b="1" dirty="0" smtClean="0">
                          <a:solidFill>
                            <a:schemeClr val="tx1"/>
                          </a:solidFill>
                          <a:latin typeface="Calibri"/>
                          <a:ea typeface="Calibri"/>
                          <a:cs typeface="Times New Roman"/>
                        </a:rPr>
                        <a:t>Blücherstr</a:t>
                      </a:r>
                      <a:r>
                        <a:rPr lang="de-DE" sz="2000" b="1" dirty="0">
                          <a:solidFill>
                            <a:schemeClr val="tx1"/>
                          </a:solidFill>
                          <a:latin typeface="Calibri"/>
                          <a:ea typeface="Calibri"/>
                          <a:cs typeface="Times New Roman"/>
                        </a:rPr>
                        <a:t>. 23, 61231 Bad </a:t>
                      </a:r>
                      <a:r>
                        <a:rPr lang="de-DE" sz="2000" b="1" dirty="0" smtClean="0">
                          <a:solidFill>
                            <a:schemeClr val="tx1"/>
                          </a:solidFill>
                          <a:latin typeface="Calibri"/>
                          <a:ea typeface="Calibri"/>
                          <a:cs typeface="Times New Roman"/>
                        </a:rPr>
                        <a:t>Nauheim </a:t>
                      </a:r>
                      <a:r>
                        <a:rPr lang="de-DE" sz="2000" dirty="0" smtClean="0">
                          <a:latin typeface="Calibri"/>
                          <a:ea typeface="Calibri"/>
                          <a:cs typeface="Times New Roman"/>
                          <a:hlinkClick r:id="rId2"/>
                        </a:rPr>
                        <a:t>fwz@fwz-badnauheim.de</a:t>
                      </a:r>
                      <a:endParaRPr lang="de-DE" sz="2000" dirty="0" smtClean="0">
                        <a:latin typeface="Calibri"/>
                        <a:ea typeface="Calibri"/>
                        <a:cs typeface="Times New Roman"/>
                      </a:endParaRPr>
                    </a:p>
                    <a:p>
                      <a:pPr>
                        <a:spcAft>
                          <a:spcPts val="0"/>
                        </a:spcAft>
                      </a:pPr>
                      <a:r>
                        <a:rPr lang="de-DE" sz="2400" b="1" dirty="0" smtClean="0">
                          <a:solidFill>
                            <a:srgbClr val="FF0000"/>
                          </a:solidFill>
                          <a:latin typeface="Calibri"/>
                          <a:ea typeface="Calibri"/>
                          <a:cs typeface="Times New Roman"/>
                        </a:rPr>
                        <a:t>Heidy Lang </a:t>
                      </a:r>
                      <a:r>
                        <a:rPr lang="de-DE" sz="2400" b="1" dirty="0" smtClean="0">
                          <a:solidFill>
                            <a:srgbClr val="FF0000"/>
                          </a:solidFill>
                          <a:latin typeface="Calibri"/>
                          <a:ea typeface="Calibri"/>
                          <a:cs typeface="Times New Roman"/>
                        </a:rPr>
                        <a:t>06032</a:t>
                      </a:r>
                      <a:r>
                        <a:rPr lang="de-DE" sz="2400" b="1" baseline="0" dirty="0" smtClean="0">
                          <a:solidFill>
                            <a:srgbClr val="FF0000"/>
                          </a:solidFill>
                          <a:latin typeface="Calibri"/>
                          <a:ea typeface="Calibri"/>
                          <a:cs typeface="Times New Roman"/>
                        </a:rPr>
                        <a:t> </a:t>
                      </a:r>
                      <a:r>
                        <a:rPr lang="de-DE" sz="2400" b="1" baseline="0" dirty="0" smtClean="0">
                          <a:solidFill>
                            <a:srgbClr val="FF0000"/>
                          </a:solidFill>
                          <a:latin typeface="Calibri"/>
                          <a:ea typeface="Calibri"/>
                          <a:cs typeface="Times New Roman"/>
                        </a:rPr>
                        <a:t>509924</a:t>
                      </a:r>
                      <a:r>
                        <a:rPr lang="de-DE" sz="2400" b="1" dirty="0" smtClean="0">
                          <a:solidFill>
                            <a:srgbClr val="FF0000"/>
                          </a:solidFill>
                          <a:latin typeface="+mn-lt"/>
                          <a:ea typeface="Calibri"/>
                          <a:cs typeface="Times New Roman"/>
                        </a:rPr>
                        <a:t> Hotline Silberstern</a:t>
                      </a:r>
                      <a:r>
                        <a:rPr lang="de-DE" sz="1600" dirty="0" smtClean="0">
                          <a:latin typeface="Calibri"/>
                          <a:ea typeface="Calibri"/>
                          <a:cs typeface="Times New Roman"/>
                        </a:rPr>
                        <a:t>                                                                                                                                                                                                                                                                                                                               v                                                                                                                          verantwortlich        </a:t>
                      </a:r>
                      <a:endParaRPr lang="de-DE"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41096">
                <a:tc>
                  <a:txBody>
                    <a:bodyPr/>
                    <a:lstStyle/>
                    <a:p>
                      <a:pPr>
                        <a:spcAft>
                          <a:spcPts val="0"/>
                        </a:spcAft>
                      </a:pPr>
                      <a:r>
                        <a:rPr lang="de-DE" sz="1800" dirty="0">
                          <a:latin typeface="Calibri"/>
                          <a:ea typeface="Calibri"/>
                          <a:cs typeface="Times New Roman"/>
                        </a:rPr>
                        <a:t>jeden </a:t>
                      </a:r>
                      <a:r>
                        <a:rPr lang="de-DE" sz="1800" dirty="0" smtClean="0">
                          <a:latin typeface="Calibri"/>
                          <a:ea typeface="Calibri"/>
                          <a:cs typeface="Times New Roman"/>
                        </a:rPr>
                        <a:t>Freitag</a:t>
                      </a:r>
                    </a:p>
                    <a:p>
                      <a:pPr>
                        <a:spcAft>
                          <a:spcPts val="0"/>
                        </a:spcAft>
                      </a:pPr>
                      <a:r>
                        <a:rPr lang="de-DE" sz="1800" dirty="0" smtClean="0">
                          <a:latin typeface="Calibri"/>
                          <a:ea typeface="Calibri"/>
                          <a:cs typeface="Times New Roman"/>
                        </a:rPr>
                        <a:t>von 10.00- 12.00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dirty="0" err="1" smtClean="0">
                          <a:latin typeface="+mn-lt"/>
                          <a:ea typeface="Calibri"/>
                          <a:cs typeface="Times New Roman"/>
                        </a:rPr>
                        <a:t>Alzheimersprechstunde</a:t>
                      </a:r>
                      <a:endParaRPr lang="de-DE" sz="1800" dirty="0" smtClean="0">
                        <a:latin typeface="Calibri"/>
                        <a:ea typeface="Calibri"/>
                        <a:cs typeface="Times New Roman"/>
                      </a:endParaRPr>
                    </a:p>
                    <a:p>
                      <a:pPr>
                        <a:spcAft>
                          <a:spcPts val="0"/>
                        </a:spcAft>
                      </a:pPr>
                      <a:r>
                        <a:rPr lang="de-DE" sz="1800" b="1" dirty="0" smtClean="0">
                          <a:solidFill>
                            <a:srgbClr val="6666FF"/>
                          </a:solidFill>
                          <a:latin typeface="Calibri"/>
                          <a:ea typeface="Calibri"/>
                          <a:cs typeface="Times New Roman"/>
                        </a:rPr>
                        <a:t>Büro Tel.: 06032 </a:t>
                      </a:r>
                      <a:r>
                        <a:rPr lang="de-DE" sz="1800" b="1" dirty="0" smtClean="0">
                          <a:solidFill>
                            <a:srgbClr val="6666FF"/>
                          </a:solidFill>
                          <a:latin typeface="Calibri"/>
                          <a:ea typeface="Calibri"/>
                          <a:cs typeface="Times New Roman"/>
                        </a:rPr>
                        <a:t>509924</a:t>
                      </a:r>
                      <a:endParaRPr lang="de-DE" sz="1800" b="1" dirty="0">
                        <a:solidFill>
                          <a:srgbClr val="6666FF"/>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b="1" dirty="0">
                          <a:solidFill>
                            <a:srgbClr val="6666FF"/>
                          </a:solidFill>
                          <a:latin typeface="Calibri"/>
                          <a:ea typeface="Calibri"/>
                          <a:cs typeface="Times New Roman"/>
                        </a:rPr>
                        <a:t>Heidy </a:t>
                      </a:r>
                      <a:r>
                        <a:rPr lang="de-DE" sz="1800" b="1" dirty="0" smtClean="0">
                          <a:solidFill>
                            <a:srgbClr val="6666FF"/>
                          </a:solidFill>
                          <a:latin typeface="Calibri"/>
                          <a:ea typeface="Calibri"/>
                          <a:cs typeface="Times New Roman"/>
                        </a:rPr>
                        <a:t>Lang  </a:t>
                      </a:r>
                      <a:endParaRPr lang="de-DE" sz="1800" b="1" dirty="0">
                        <a:solidFill>
                          <a:srgbClr val="6666FF"/>
                        </a:solidFill>
                        <a:latin typeface="Calibri"/>
                        <a:ea typeface="Calibri"/>
                        <a:cs typeface="Times New Roman"/>
                      </a:endParaRPr>
                    </a:p>
                    <a:p>
                      <a:pPr>
                        <a:spcAft>
                          <a:spcPts val="0"/>
                        </a:spcAft>
                      </a:pPr>
                      <a:r>
                        <a:rPr lang="de-DE" sz="1800" b="0" dirty="0" smtClean="0">
                          <a:latin typeface="Calibri"/>
                          <a:ea typeface="Calibri"/>
                          <a:cs typeface="Times New Roman"/>
                        </a:rPr>
                        <a:t>Pflegebegleiterin</a:t>
                      </a:r>
                      <a:endParaRPr lang="de-DE" sz="1800" b="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48378">
                <a:tc>
                  <a:txBody>
                    <a:bodyPr/>
                    <a:lstStyle/>
                    <a:p>
                      <a:pPr>
                        <a:spcAft>
                          <a:spcPts val="0"/>
                        </a:spcAft>
                      </a:pPr>
                      <a:r>
                        <a:rPr lang="de-DE" sz="1800" dirty="0">
                          <a:latin typeface="Calibri"/>
                          <a:ea typeface="Calibri"/>
                          <a:cs typeface="Times New Roman"/>
                        </a:rPr>
                        <a:t>jeden Freitag von 10.00 -12.00  </a:t>
                      </a:r>
                      <a:r>
                        <a:rPr lang="de-DE" sz="1800" dirty="0" smtClean="0">
                          <a:latin typeface="Calibri"/>
                          <a:ea typeface="Calibri"/>
                          <a:cs typeface="Times New Roman"/>
                        </a:rPr>
                        <a:t>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de-DE" sz="1800" b="1" dirty="0">
                          <a:solidFill>
                            <a:srgbClr val="FF0000"/>
                          </a:solidFill>
                          <a:latin typeface="Calibri"/>
                          <a:ea typeface="Calibri"/>
                          <a:cs typeface="Times New Roman"/>
                        </a:rPr>
                        <a:t>Sprechstunde für Senioren</a:t>
                      </a:r>
                      <a:r>
                        <a:rPr lang="de-DE" sz="1800" dirty="0">
                          <a:latin typeface="Calibri"/>
                          <a:ea typeface="Calibri"/>
                          <a:cs typeface="Times New Roman"/>
                        </a:rPr>
                        <a:t>, Seniorenbegleiter und pflegende </a:t>
                      </a:r>
                      <a:r>
                        <a:rPr lang="de-DE" sz="1800" b="0" dirty="0" smtClean="0">
                          <a:latin typeface="+mn-lt"/>
                          <a:ea typeface="Calibri"/>
                          <a:cs typeface="Times New Roman"/>
                        </a:rPr>
                        <a:t>Angehörige:</a:t>
                      </a:r>
                      <a:r>
                        <a:rPr lang="de-DE" sz="1800" b="0" dirty="0" smtClean="0"/>
                        <a:t> Hilfsangebote, Auskunft über   </a:t>
                      </a:r>
                    </a:p>
                    <a:p>
                      <a:r>
                        <a:rPr lang="de-DE" sz="1800" b="0" dirty="0" smtClean="0"/>
                        <a:t>Rechtliches z.B.:  Vorsorgevollmacht,   </a:t>
                      </a:r>
                      <a:r>
                        <a:rPr lang="de-DE" sz="1800" b="0" dirty="0" smtClean="0"/>
                        <a:t>Entlastungs-leistung,  Patientenverfügung</a:t>
                      </a:r>
                      <a:r>
                        <a:rPr lang="de-DE" sz="1800" b="0" dirty="0" smtClean="0"/>
                        <a:t>, Pflegeversicherung, </a:t>
                      </a:r>
                      <a:r>
                        <a:rPr lang="de-DE" sz="1800" b="0" dirty="0" smtClean="0"/>
                        <a:t>Verhinderungspflege, Pflegestärkungsgesetz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dirty="0">
                          <a:latin typeface="Calibri"/>
                          <a:ea typeface="Calibri"/>
                          <a:cs typeface="Times New Roman"/>
                        </a:rPr>
                        <a:t>Valeska Burger</a:t>
                      </a:r>
                    </a:p>
                    <a:p>
                      <a:pPr>
                        <a:spcAft>
                          <a:spcPts val="0"/>
                        </a:spcAft>
                      </a:pPr>
                      <a:r>
                        <a:rPr lang="de-DE" sz="1800" dirty="0">
                          <a:latin typeface="Calibri"/>
                          <a:ea typeface="Calibri"/>
                          <a:cs typeface="Times New Roman"/>
                        </a:rPr>
                        <a:t>Heidy Lang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31228">
                <a:tc>
                  <a:txBody>
                    <a:bodyPr/>
                    <a:lstStyle/>
                    <a:p>
                      <a:pPr>
                        <a:spcAft>
                          <a:spcPts val="0"/>
                        </a:spcAft>
                      </a:pPr>
                      <a:r>
                        <a:rPr lang="de-DE" sz="1800" dirty="0" smtClean="0">
                          <a:latin typeface="Calibri"/>
                          <a:ea typeface="Calibri"/>
                          <a:cs typeface="Times New Roman"/>
                        </a:rPr>
                        <a:t>Jeden Mittwoch</a:t>
                      </a:r>
                      <a:r>
                        <a:rPr lang="de-DE" sz="1800" baseline="0" dirty="0" smtClean="0">
                          <a:latin typeface="Calibri"/>
                          <a:ea typeface="Calibri"/>
                          <a:cs typeface="Times New Roman"/>
                        </a:rPr>
                        <a:t> von 10 bis 12 Uhr</a:t>
                      </a:r>
                      <a:endParaRPr lang="de-DE" sz="1800" dirty="0" smtClean="0">
                        <a:latin typeface="Calibri"/>
                        <a:ea typeface="Calibri"/>
                        <a:cs typeface="Times New Roman"/>
                      </a:endParaRPr>
                    </a:p>
                    <a:p>
                      <a:pPr>
                        <a:spcAft>
                          <a:spcPts val="0"/>
                        </a:spcAft>
                      </a:pPr>
                      <a:r>
                        <a:rPr lang="de-DE" sz="1800" dirty="0" smtClean="0">
                          <a:latin typeface="Calibri"/>
                          <a:ea typeface="Calibri"/>
                          <a:cs typeface="Times New Roman"/>
                        </a:rPr>
                        <a:t>jeden </a:t>
                      </a:r>
                      <a:r>
                        <a:rPr lang="de-DE" sz="1800" dirty="0">
                          <a:latin typeface="Calibri"/>
                          <a:ea typeface="Calibri"/>
                          <a:cs typeface="Times New Roman"/>
                        </a:rPr>
                        <a:t>Freitag von 14.30 bis </a:t>
                      </a:r>
                      <a:r>
                        <a:rPr lang="de-DE" sz="1800" dirty="0" smtClean="0">
                          <a:latin typeface="Calibri"/>
                          <a:ea typeface="Calibri"/>
                          <a:cs typeface="Times New Roman"/>
                        </a:rPr>
                        <a:t>17.00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b="1" dirty="0">
                          <a:solidFill>
                            <a:srgbClr val="FF0000"/>
                          </a:solidFill>
                          <a:latin typeface="Calibri"/>
                          <a:ea typeface="Calibri"/>
                          <a:cs typeface="Times New Roman"/>
                        </a:rPr>
                        <a:t>Demenzcafé</a:t>
                      </a:r>
                      <a:r>
                        <a:rPr lang="de-DE" sz="1800" dirty="0">
                          <a:latin typeface="Calibri"/>
                          <a:ea typeface="Calibri"/>
                          <a:cs typeface="Times New Roman"/>
                        </a:rPr>
                        <a:t>, Gruppenangebot für demenziell Erkrankte und ihre pflegenden </a:t>
                      </a:r>
                      <a:r>
                        <a:rPr lang="de-DE" sz="1800" dirty="0" smtClean="0">
                          <a:latin typeface="Calibri"/>
                          <a:ea typeface="Calibri"/>
                          <a:cs typeface="Times New Roman"/>
                        </a:rPr>
                        <a:t>Angehörigen</a:t>
                      </a:r>
                      <a:r>
                        <a:rPr lang="de-DE" sz="1800" baseline="0" dirty="0" smtClean="0">
                          <a:latin typeface="Calibri"/>
                          <a:ea typeface="Calibri"/>
                          <a:cs typeface="Times New Roman"/>
                        </a:rPr>
                        <a:t> (Erfahrungsaustausch, Schulung Beschäftigungs-angebote) </a:t>
                      </a:r>
                      <a:r>
                        <a:rPr lang="de-DE" sz="1800" baseline="0" dirty="0" smtClean="0">
                          <a:latin typeface="Calibri"/>
                          <a:ea typeface="Calibri"/>
                          <a:cs typeface="Times New Roman"/>
                        </a:rPr>
                        <a:t>Ort: </a:t>
                      </a:r>
                      <a:r>
                        <a:rPr lang="de-DE" sz="1800" baseline="0" dirty="0" err="1" smtClean="0">
                          <a:latin typeface="Calibri"/>
                          <a:ea typeface="Calibri"/>
                          <a:cs typeface="Times New Roman"/>
                        </a:rPr>
                        <a:t>Demenzja</a:t>
                      </a:r>
                      <a:r>
                        <a:rPr lang="de-DE" sz="1800" baseline="0" dirty="0" smtClean="0">
                          <a:latin typeface="Calibri"/>
                          <a:ea typeface="Calibri"/>
                          <a:cs typeface="Times New Roman"/>
                        </a:rPr>
                        <a:t>, </a:t>
                      </a:r>
                      <a:r>
                        <a:rPr lang="de-DE" sz="1800" baseline="0" dirty="0" err="1" smtClean="0">
                          <a:latin typeface="Calibri"/>
                          <a:ea typeface="Calibri"/>
                          <a:cs typeface="Times New Roman"/>
                        </a:rPr>
                        <a:t>Södeler</a:t>
                      </a:r>
                      <a:r>
                        <a:rPr lang="de-DE" sz="1800" baseline="0" dirty="0" smtClean="0">
                          <a:latin typeface="Calibri"/>
                          <a:ea typeface="Calibri"/>
                          <a:cs typeface="Times New Roman"/>
                        </a:rPr>
                        <a:t> Weg 2, 61231 Bad Nauheim </a:t>
                      </a:r>
                      <a:r>
                        <a:rPr lang="de-DE" sz="1800" baseline="0" dirty="0" err="1" smtClean="0">
                          <a:latin typeface="Calibri"/>
                          <a:ea typeface="Calibri"/>
                          <a:cs typeface="Times New Roman"/>
                        </a:rPr>
                        <a:t>Wisselsheim</a:t>
                      </a:r>
                      <a:r>
                        <a:rPr lang="de-DE" sz="1800" baseline="0" dirty="0" smtClean="0">
                          <a:latin typeface="Calibri"/>
                          <a:ea typeface="Calibri"/>
                          <a:cs typeface="Times New Roman"/>
                        </a:rPr>
                        <a:t> (Bushaltestelle)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dirty="0" smtClean="0">
                          <a:latin typeface="Calibri"/>
                          <a:ea typeface="Calibri"/>
                          <a:cs typeface="Times New Roman"/>
                        </a:rPr>
                        <a:t>Heidy Lang </a:t>
                      </a:r>
                    </a:p>
                    <a:p>
                      <a:pPr>
                        <a:spcAft>
                          <a:spcPts val="0"/>
                        </a:spcAft>
                      </a:pPr>
                      <a:r>
                        <a:rPr lang="de-DE" sz="1800" dirty="0" smtClean="0">
                          <a:latin typeface="Calibri"/>
                          <a:ea typeface="Calibri"/>
                          <a:cs typeface="Times New Roman"/>
                        </a:rPr>
                        <a:t>06032 509924</a:t>
                      </a:r>
                    </a:p>
                    <a:p>
                      <a:pPr>
                        <a:spcAft>
                          <a:spcPts val="0"/>
                        </a:spcAft>
                      </a:pPr>
                      <a:r>
                        <a:rPr lang="de-DE" sz="1800" dirty="0" smtClean="0">
                          <a:latin typeface="Calibri"/>
                          <a:ea typeface="Calibri"/>
                          <a:cs typeface="Times New Roman"/>
                        </a:rPr>
                        <a:t>(wie </a:t>
                      </a:r>
                      <a:r>
                        <a:rPr lang="de-DE" sz="1800" dirty="0" err="1" smtClean="0">
                          <a:latin typeface="Calibri"/>
                          <a:ea typeface="Calibri"/>
                          <a:cs typeface="Times New Roman"/>
                        </a:rPr>
                        <a:t>hotline</a:t>
                      </a:r>
                      <a:r>
                        <a:rPr lang="de-DE" sz="1800" dirty="0" smtClean="0">
                          <a:latin typeface="Calibri"/>
                          <a:ea typeface="Calibri"/>
                          <a:cs typeface="Times New Roman"/>
                        </a:rPr>
                        <a:t>)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3316">
                <a:tc>
                  <a:txBody>
                    <a:bodyPr/>
                    <a:lstStyle/>
                    <a:p>
                      <a:pPr>
                        <a:spcAft>
                          <a:spcPts val="0"/>
                        </a:spcAft>
                      </a:pPr>
                      <a:r>
                        <a:rPr lang="de-DE" sz="1800" dirty="0">
                          <a:latin typeface="Calibri"/>
                          <a:ea typeface="Calibri"/>
                          <a:cs typeface="Times New Roman"/>
                        </a:rPr>
                        <a:t>jeden 3. Donnerstag im Monat um </a:t>
                      </a:r>
                      <a:r>
                        <a:rPr lang="de-DE" sz="1800" dirty="0" smtClean="0">
                          <a:latin typeface="Calibri"/>
                          <a:ea typeface="Calibri"/>
                          <a:cs typeface="Times New Roman"/>
                        </a:rPr>
                        <a:t>18:30   </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b="1" dirty="0" smtClean="0">
                          <a:solidFill>
                            <a:srgbClr val="FF0000"/>
                          </a:solidFill>
                          <a:latin typeface="+mn-lt"/>
                          <a:ea typeface="Calibri"/>
                          <a:cs typeface="Times New Roman"/>
                        </a:rPr>
                        <a:t>Hilfe für Helfer</a:t>
                      </a:r>
                      <a:r>
                        <a:rPr lang="de-DE" sz="1800" dirty="0" smtClean="0">
                          <a:latin typeface="+mn-lt"/>
                          <a:ea typeface="Calibri"/>
                          <a:cs typeface="Times New Roman"/>
                        </a:rPr>
                        <a:t>: 6-teilige </a:t>
                      </a:r>
                      <a:r>
                        <a:rPr lang="de-DE" sz="1800" dirty="0">
                          <a:latin typeface="Calibri"/>
                          <a:ea typeface="Calibri"/>
                          <a:cs typeface="Times New Roman"/>
                        </a:rPr>
                        <a:t>Seminarreihe </a:t>
                      </a:r>
                      <a:r>
                        <a:rPr lang="de-DE" sz="1800" dirty="0" smtClean="0">
                          <a:latin typeface="Calibri"/>
                          <a:ea typeface="Calibri"/>
                          <a:cs typeface="Times New Roman"/>
                        </a:rPr>
                        <a:t>(Juni – November)</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dirty="0">
                          <a:latin typeface="Calibri"/>
                          <a:ea typeface="Calibri"/>
                          <a:cs typeface="Times New Roman"/>
                        </a:rPr>
                        <a:t>Ingrid Schmidt-Schwabe</a:t>
                      </a:r>
                    </a:p>
                    <a:p>
                      <a:pPr>
                        <a:spcAft>
                          <a:spcPts val="0"/>
                        </a:spcAft>
                      </a:pPr>
                      <a:r>
                        <a:rPr lang="de-DE" sz="1800" dirty="0">
                          <a:latin typeface="Calibri"/>
                          <a:ea typeface="Calibri"/>
                          <a:cs typeface="Times New Roman"/>
                        </a:rPr>
                        <a:t>Valeska Burger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64982">
                <a:tc>
                  <a:txBody>
                    <a:bodyPr/>
                    <a:lstStyle/>
                    <a:p>
                      <a:pPr>
                        <a:spcAft>
                          <a:spcPts val="0"/>
                        </a:spcAft>
                      </a:pPr>
                      <a:r>
                        <a:rPr lang="de-DE" sz="1800" dirty="0">
                          <a:latin typeface="Calibri"/>
                          <a:ea typeface="Calibri"/>
                          <a:cs typeface="Times New Roman"/>
                        </a:rPr>
                        <a:t>zweimal im Jahr: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b="1" dirty="0" smtClean="0">
                          <a:solidFill>
                            <a:srgbClr val="FF0000"/>
                          </a:solidFill>
                          <a:latin typeface="Calibri"/>
                          <a:ea typeface="Calibri"/>
                          <a:cs typeface="Times New Roman"/>
                        </a:rPr>
                        <a:t>Zertifizierte Ausbildung </a:t>
                      </a:r>
                      <a:r>
                        <a:rPr lang="de-DE" sz="1800" b="1" dirty="0" smtClean="0">
                          <a:solidFill>
                            <a:srgbClr val="FF0000"/>
                          </a:solidFill>
                          <a:latin typeface="Calibri"/>
                          <a:ea typeface="Calibri"/>
                          <a:cs typeface="Times New Roman"/>
                        </a:rPr>
                        <a:t>z. </a:t>
                      </a:r>
                      <a:r>
                        <a:rPr lang="de-DE" sz="1800" b="1" dirty="0">
                          <a:solidFill>
                            <a:srgbClr val="FF0000"/>
                          </a:solidFill>
                          <a:latin typeface="Calibri"/>
                          <a:ea typeface="Calibri"/>
                          <a:cs typeface="Times New Roman"/>
                        </a:rPr>
                        <a:t>Senioren- und </a:t>
                      </a:r>
                      <a:r>
                        <a:rPr lang="de-DE" sz="1800" b="1" dirty="0" smtClean="0">
                          <a:solidFill>
                            <a:srgbClr val="FF0000"/>
                          </a:solidFill>
                          <a:latin typeface="Calibri"/>
                          <a:ea typeface="Calibri"/>
                          <a:cs typeface="Times New Roman"/>
                        </a:rPr>
                        <a:t>Demenzbegleiter/in</a:t>
                      </a:r>
                    </a:p>
                    <a:p>
                      <a:pPr marL="0" marR="0" indent="0" algn="l" defTabSz="914400" rtl="0" eaLnBrk="1" fontAlgn="auto" latinLnBrk="0" hangingPunct="1">
                        <a:lnSpc>
                          <a:spcPct val="100000"/>
                        </a:lnSpc>
                        <a:spcBef>
                          <a:spcPts val="0"/>
                        </a:spcBef>
                        <a:spcAft>
                          <a:spcPts val="0"/>
                        </a:spcAft>
                        <a:buClrTx/>
                        <a:buSzTx/>
                        <a:buFontTx/>
                        <a:buNone/>
                        <a:tabLst/>
                        <a:defRPr/>
                      </a:pPr>
                      <a:r>
                        <a:rPr lang="de-DE" sz="1800" b="1" dirty="0" smtClean="0"/>
                        <a:t>90 UE und 12 Std Hospitation</a:t>
                      </a:r>
                    </a:p>
                    <a:p>
                      <a:pPr>
                        <a:spcAft>
                          <a:spcPts val="0"/>
                        </a:spcAft>
                      </a:pP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dirty="0">
                          <a:latin typeface="Calibri"/>
                          <a:ea typeface="Calibri"/>
                          <a:cs typeface="Times New Roman"/>
                        </a:rPr>
                        <a:t>Ingrid Schmidt-Schwabe</a:t>
                      </a:r>
                    </a:p>
                    <a:p>
                      <a:pPr>
                        <a:spcAft>
                          <a:spcPts val="0"/>
                        </a:spcAft>
                      </a:pPr>
                      <a:r>
                        <a:rPr lang="de-DE" sz="1800" dirty="0">
                          <a:latin typeface="Calibri"/>
                          <a:ea typeface="Calibri"/>
                          <a:cs typeface="Times New Roman"/>
                        </a:rPr>
                        <a:t>Valeska Burger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dirty="0" smtClean="0"/>
              <a:t>Zusammenstellung Ingrid Schmidt-Schwabe</a:t>
            </a:r>
            <a:endParaRPr lang="de-DE" dirty="0"/>
          </a:p>
        </p:txBody>
      </p:sp>
      <p:sp>
        <p:nvSpPr>
          <p:cNvPr id="6" name="Foliennummernplatzhalter 5"/>
          <p:cNvSpPr>
            <a:spLocks noGrp="1"/>
          </p:cNvSpPr>
          <p:nvPr>
            <p:ph type="sldNum" sz="quarter" idx="12"/>
          </p:nvPr>
        </p:nvSpPr>
        <p:spPr/>
        <p:txBody>
          <a:bodyPr/>
          <a:lstStyle/>
          <a:p>
            <a:fld id="{02D1A2D8-C9C6-4FA4-86A0-905717E558D9}" type="slidenum">
              <a:rPr lang="de-DE" smtClean="0"/>
              <a:pPr/>
              <a:t>47</a:t>
            </a:fld>
            <a:endParaRPr lang="de-DE"/>
          </a:p>
        </p:txBody>
      </p:sp>
      <p:pic>
        <p:nvPicPr>
          <p:cNvPr id="8" name="Picture 2" descr="C:\Eigene Dateien\Eigene Daten\1.0 Gültig  für alle Jahre\Logo fwz Janka\Logo mit FWZ\FWZ_BadNauheim_mit_Logo_4c.jpg"/>
          <p:cNvPicPr>
            <a:picLocks noChangeAspect="1" noChangeArrowheads="1"/>
          </p:cNvPicPr>
          <p:nvPr/>
        </p:nvPicPr>
        <p:blipFill>
          <a:blip r:embed="rId3" cstate="print"/>
          <a:srcRect/>
          <a:stretch>
            <a:fillRect/>
          </a:stretch>
        </p:blipFill>
        <p:spPr bwMode="auto">
          <a:xfrm>
            <a:off x="457200" y="144205"/>
            <a:ext cx="657774" cy="654837"/>
          </a:xfrm>
          <a:prstGeom prst="rect">
            <a:avLst/>
          </a:prstGeom>
          <a:noFill/>
        </p:spPr>
      </p:pic>
      <p:pic>
        <p:nvPicPr>
          <p:cNvPr id="9" name="Grafik 8" descr="Silberstern_aufkleber_End_Bild"/>
          <p:cNvPicPr/>
          <p:nvPr/>
        </p:nvPicPr>
        <p:blipFill>
          <a:blip r:embed="rId4">
            <a:extLst>
              <a:ext uri="{28A0092B-C50C-407E-A947-70E740481C1C}">
                <a14:useLocalDpi xmlns:a14="http://schemas.microsoft.com/office/drawing/2010/main" val="0"/>
              </a:ext>
            </a:extLst>
          </a:blip>
          <a:srcRect/>
          <a:stretch>
            <a:fillRect/>
          </a:stretch>
        </p:blipFill>
        <p:spPr bwMode="auto">
          <a:xfrm>
            <a:off x="7402194" y="103056"/>
            <a:ext cx="1572500" cy="1515435"/>
          </a:xfrm>
          <a:prstGeom prst="rect">
            <a:avLst/>
          </a:prstGeom>
          <a:noFill/>
          <a:ln>
            <a:noFill/>
          </a:ln>
        </p:spPr>
      </p:pic>
    </p:spTree>
    <p:extLst>
      <p:ext uri="{BB962C8B-B14F-4D97-AF65-F5344CB8AC3E}">
        <p14:creationId xmlns:p14="http://schemas.microsoft.com/office/powerpoint/2010/main" val="24287554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7838"/>
            <a:ext cx="8229600" cy="725470"/>
          </a:xfrm>
        </p:spPr>
        <p:txBody>
          <a:bodyPr>
            <a:normAutofit fontScale="90000"/>
          </a:bodyPr>
          <a:lstStyle/>
          <a:p>
            <a:pPr algn="l"/>
            <a:r>
              <a:rPr lang="de-DE" sz="2700" b="1" dirty="0" smtClean="0">
                <a:solidFill>
                  <a:srgbClr val="FF0000"/>
                </a:solidFill>
              </a:rPr>
              <a:t>12 seitiges Beratungs- und Informationsheft auf der </a:t>
            </a:r>
            <a:r>
              <a:rPr lang="de-DE" sz="2700" b="1" dirty="0" err="1" smtClean="0">
                <a:solidFill>
                  <a:srgbClr val="FF0000"/>
                </a:solidFill>
              </a:rPr>
              <a:t>homepage</a:t>
            </a:r>
            <a:r>
              <a:rPr lang="de-DE" sz="2700" b="1" dirty="0" smtClean="0">
                <a:solidFill>
                  <a:srgbClr val="FF0000"/>
                </a:solidFill>
              </a:rPr>
              <a:t/>
            </a:r>
            <a:br>
              <a:rPr lang="de-DE" sz="2700" b="1" dirty="0" smtClean="0">
                <a:solidFill>
                  <a:srgbClr val="FF0000"/>
                </a:solidFill>
              </a:rPr>
            </a:br>
            <a:r>
              <a:rPr lang="de-DE" sz="2700" b="1" dirty="0" smtClean="0"/>
              <a:t>Beratung für pflegende Angehörige:  Alzheimer Gesellschaft</a:t>
            </a:r>
            <a:br>
              <a:rPr lang="de-DE" sz="2700" b="1" dirty="0" smtClean="0"/>
            </a:br>
            <a:r>
              <a:rPr lang="de-DE" sz="2700" b="1" dirty="0" smtClean="0"/>
              <a:t>Kontakt - </a:t>
            </a:r>
            <a:r>
              <a:rPr lang="de-DE" sz="2700" b="1" i="1" dirty="0" smtClean="0"/>
              <a:t>Bundesweit</a:t>
            </a:r>
            <a:r>
              <a:rPr lang="de-DE" sz="2700" b="1" dirty="0" smtClean="0"/>
              <a:t> -</a:t>
            </a:r>
            <a:endParaRPr lang="de-DE" sz="2700" b="1" dirty="0"/>
          </a:p>
        </p:txBody>
      </p:sp>
      <p:sp>
        <p:nvSpPr>
          <p:cNvPr id="3" name="Inhaltsplatzhalter 2"/>
          <p:cNvSpPr>
            <a:spLocks noGrp="1"/>
          </p:cNvSpPr>
          <p:nvPr>
            <p:ph idx="1"/>
          </p:nvPr>
        </p:nvSpPr>
        <p:spPr>
          <a:xfrm>
            <a:off x="457200" y="928670"/>
            <a:ext cx="8472518" cy="5429288"/>
          </a:xfrm>
        </p:spPr>
        <p:txBody>
          <a:bodyPr>
            <a:noAutofit/>
          </a:bodyPr>
          <a:lstStyle/>
          <a:p>
            <a:pPr>
              <a:spcBef>
                <a:spcPts val="0"/>
              </a:spcBef>
            </a:pPr>
            <a:endParaRPr lang="de-DE" sz="2400" b="1" dirty="0" smtClean="0"/>
          </a:p>
          <a:p>
            <a:pPr>
              <a:spcBef>
                <a:spcPts val="0"/>
              </a:spcBef>
            </a:pPr>
            <a:endParaRPr lang="de-DE" sz="2400" dirty="0" smtClean="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48</a:t>
            </a:fld>
            <a:endParaRPr lang="de-DE"/>
          </a:p>
        </p:txBody>
      </p:sp>
      <p:sp>
        <p:nvSpPr>
          <p:cNvPr id="7" name="Rechteck 6"/>
          <p:cNvSpPr/>
          <p:nvPr/>
        </p:nvSpPr>
        <p:spPr>
          <a:xfrm>
            <a:off x="500034" y="1071546"/>
            <a:ext cx="8072494" cy="4708981"/>
          </a:xfrm>
          <a:prstGeom prst="rect">
            <a:avLst/>
          </a:prstGeom>
        </p:spPr>
        <p:txBody>
          <a:bodyPr wrap="square">
            <a:spAutoFit/>
          </a:bodyPr>
          <a:lstStyle/>
          <a:p>
            <a:pPr lvl="0"/>
            <a:endParaRPr lang="de-DE" sz="2000" dirty="0" smtClean="0"/>
          </a:p>
          <a:p>
            <a:pPr lvl="0"/>
            <a:r>
              <a:rPr lang="de-DE" sz="2000" dirty="0" smtClean="0"/>
              <a:t>Deutsche Alzheimer Gesellschaft e. V. Selbsthilfe Demenz</a:t>
            </a:r>
          </a:p>
          <a:p>
            <a:pPr lvl="0"/>
            <a:endParaRPr lang="de-DE" sz="2000" dirty="0" smtClean="0"/>
          </a:p>
          <a:p>
            <a:r>
              <a:rPr lang="de-DE" sz="2000" b="1" dirty="0" smtClean="0"/>
              <a:t>Beratungstelefon: 030/259 37 95 14</a:t>
            </a:r>
            <a:r>
              <a:rPr lang="de-DE" sz="2000" dirty="0" smtClean="0"/>
              <a:t> oder 01803/171017 (9Ct.pro </a:t>
            </a:r>
            <a:r>
              <a:rPr lang="de-DE" sz="2000" dirty="0" err="1" smtClean="0"/>
              <a:t>Min.aus</a:t>
            </a:r>
            <a:r>
              <a:rPr lang="de-DE" sz="2000" dirty="0" smtClean="0"/>
              <a:t> </a:t>
            </a:r>
            <a:r>
              <a:rPr lang="de-DE" sz="2000" dirty="0" err="1" smtClean="0"/>
              <a:t>d.Festnetz</a:t>
            </a:r>
            <a:r>
              <a:rPr lang="de-DE" sz="2000" dirty="0" smtClean="0"/>
              <a:t>)</a:t>
            </a:r>
          </a:p>
          <a:p>
            <a:r>
              <a:rPr lang="de-DE" sz="2000" dirty="0" smtClean="0"/>
              <a:t>Mo. bis Do. 9 -18 Uhr, Freitag 9 -15 Uhr</a:t>
            </a:r>
          </a:p>
          <a:p>
            <a:endParaRPr lang="de-DE" sz="2000" dirty="0" smtClean="0"/>
          </a:p>
          <a:p>
            <a:r>
              <a:rPr lang="de-DE" sz="2000" dirty="0" smtClean="0"/>
              <a:t>Bundesweite Hilfe durch professionelle Beratung </a:t>
            </a:r>
          </a:p>
          <a:p>
            <a:r>
              <a:rPr lang="de-DE" sz="2000" dirty="0" smtClean="0"/>
              <a:t>und Information für Betroffene, Angehörige, </a:t>
            </a:r>
          </a:p>
          <a:p>
            <a:r>
              <a:rPr lang="de-DE" sz="2000" dirty="0" smtClean="0"/>
              <a:t>ehrenamtlich und beruflich Engagierte  </a:t>
            </a:r>
          </a:p>
          <a:p>
            <a:r>
              <a:rPr lang="de-DE" sz="2000" dirty="0" err="1" smtClean="0"/>
              <a:t>DAlzG</a:t>
            </a:r>
            <a:r>
              <a:rPr lang="de-DE" sz="2000" dirty="0" smtClean="0"/>
              <a:t>, </a:t>
            </a:r>
            <a:r>
              <a:rPr lang="de-DE" sz="2000" dirty="0" err="1" smtClean="0"/>
              <a:t>Friedrichstr</a:t>
            </a:r>
            <a:r>
              <a:rPr lang="de-DE" sz="2000" dirty="0" smtClean="0"/>
              <a:t>. 236, 10969 Berlin, </a:t>
            </a:r>
          </a:p>
          <a:p>
            <a:r>
              <a:rPr lang="de-DE" sz="2000" dirty="0" smtClean="0"/>
              <a:t>Tel.: 030/ 2593795 – 0</a:t>
            </a:r>
          </a:p>
          <a:p>
            <a:endParaRPr lang="de-DE" sz="2000" dirty="0" smtClean="0"/>
          </a:p>
          <a:p>
            <a:r>
              <a:rPr lang="de-DE" sz="2000" u="sng" dirty="0" smtClean="0">
                <a:hlinkClick r:id="rId2"/>
              </a:rPr>
              <a:t>info@deutsche-alzheimer.de</a:t>
            </a:r>
            <a:endParaRPr lang="de-DE" sz="2000" dirty="0" smtClean="0"/>
          </a:p>
          <a:p>
            <a:r>
              <a:rPr lang="de-DE" sz="2000" u="sng" dirty="0" smtClean="0">
                <a:hlinkClick r:id="rId3"/>
              </a:rPr>
              <a:t>www.deutsche-alzheimer.de</a:t>
            </a:r>
            <a:endParaRPr lang="de-DE" sz="2000" dirty="0"/>
          </a:p>
        </p:txBody>
      </p:sp>
      <p:pic>
        <p:nvPicPr>
          <p:cNvPr id="8" name="Picture 5" descr="Plakat-20"/>
          <p:cNvPicPr>
            <a:picLocks noChangeAspect="1" noChangeArrowheads="1"/>
          </p:cNvPicPr>
          <p:nvPr/>
        </p:nvPicPr>
        <p:blipFill>
          <a:blip r:embed="rId4" cstate="print"/>
          <a:srcRect/>
          <a:stretch>
            <a:fillRect/>
          </a:stretch>
        </p:blipFill>
        <p:spPr bwMode="auto">
          <a:xfrm>
            <a:off x="5786446" y="2714620"/>
            <a:ext cx="2720724" cy="3585253"/>
          </a:xfrm>
          <a:prstGeom prst="rect">
            <a:avLst/>
          </a:prstGeom>
          <a:noFill/>
        </p:spPr>
      </p:pic>
    </p:spTree>
    <p:extLst>
      <p:ext uri="{BB962C8B-B14F-4D97-AF65-F5344CB8AC3E}">
        <p14:creationId xmlns:p14="http://schemas.microsoft.com/office/powerpoint/2010/main" val="41257535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96908"/>
          </a:xfrm>
        </p:spPr>
        <p:txBody>
          <a:bodyPr>
            <a:normAutofit fontScale="90000"/>
          </a:bodyPr>
          <a:lstStyle/>
          <a:p>
            <a:r>
              <a:rPr lang="de-DE" b="1" dirty="0" smtClean="0"/>
              <a:t>Interessante Links</a:t>
            </a:r>
            <a:br>
              <a:rPr lang="de-DE" b="1" dirty="0" smtClean="0"/>
            </a:br>
            <a:endParaRPr lang="de-DE" dirty="0"/>
          </a:p>
        </p:txBody>
      </p:sp>
      <p:sp>
        <p:nvSpPr>
          <p:cNvPr id="3" name="Inhaltsplatzhalter 2"/>
          <p:cNvSpPr>
            <a:spLocks noGrp="1"/>
          </p:cNvSpPr>
          <p:nvPr>
            <p:ph idx="1"/>
          </p:nvPr>
        </p:nvSpPr>
        <p:spPr>
          <a:xfrm>
            <a:off x="457200" y="857232"/>
            <a:ext cx="8229600" cy="5268931"/>
          </a:xfrm>
        </p:spPr>
        <p:txBody>
          <a:bodyPr>
            <a:normAutofit fontScale="70000" lnSpcReduction="20000"/>
          </a:bodyPr>
          <a:lstStyle/>
          <a:p>
            <a:r>
              <a:rPr lang="de-DE" dirty="0" smtClean="0"/>
              <a:t>Auf den folgenden Internetseiten finden Sie weitere Hinweise zur Wohnraumgestaltung, zu Wohnberatungsstellen und zu technischen Hilfsmitteln für Senioren, Behinderte und Menschen mit Demenz: </a:t>
            </a:r>
          </a:p>
          <a:p>
            <a:r>
              <a:rPr lang="de-DE" dirty="0" err="1" smtClean="0">
                <a:hlinkClick r:id="rId2" tooltip="Öffnet externen Link in neuem Fenster"/>
              </a:rPr>
              <a:t>Barrierefrei</a:t>
            </a:r>
            <a:r>
              <a:rPr lang="de-DE" dirty="0" smtClean="0">
                <a:hlinkClick r:id="rId2" tooltip="Öffnet externen Link in neuem Fenster"/>
              </a:rPr>
              <a:t> leben</a:t>
            </a:r>
            <a:r>
              <a:rPr lang="de-DE" dirty="0" smtClean="0"/>
              <a:t> </a:t>
            </a:r>
          </a:p>
          <a:p>
            <a:r>
              <a:rPr lang="de-DE" dirty="0" smtClean="0"/>
              <a:t>Bundesarbeitsgemeinschaft der Senioren-Organisationen </a:t>
            </a:r>
            <a:r>
              <a:rPr lang="de-DE" dirty="0" err="1" smtClean="0"/>
              <a:t>Barrierefrei</a:t>
            </a:r>
            <a:r>
              <a:rPr lang="de-DE" dirty="0" smtClean="0"/>
              <a:t> Wohnen (</a:t>
            </a:r>
            <a:r>
              <a:rPr lang="de-DE" dirty="0" smtClean="0">
                <a:hlinkClick r:id="rId3" tooltip="Öffnet externen Link in neuem Fenster"/>
              </a:rPr>
              <a:t>http://www.bagso.de/wohnen/wohnen-zu-hause.html</a:t>
            </a:r>
            <a:r>
              <a:rPr lang="de-DE" dirty="0" smtClean="0"/>
              <a:t>) </a:t>
            </a:r>
          </a:p>
          <a:p>
            <a:r>
              <a:rPr lang="de-DE" dirty="0" err="1" smtClean="0">
                <a:hlinkClick r:id="rId4" tooltip="Öffnet externen Link in neuem Fenster"/>
              </a:rPr>
              <a:t>GeniAAL</a:t>
            </a:r>
            <a:r>
              <a:rPr lang="de-DE" dirty="0" smtClean="0">
                <a:hlinkClick r:id="rId4" tooltip="Öffnet externen Link in neuem Fenster"/>
              </a:rPr>
              <a:t> Leben</a:t>
            </a:r>
            <a:r>
              <a:rPr lang="de-DE" dirty="0" smtClean="0"/>
              <a:t> - Netzwerkinitiative zur Entwicklung, Förderung und Umsetzung technikgestützter Produkte und Lösungen für ein selbstbestimmtes, generationsgerechtes Wohnen und Leben </a:t>
            </a:r>
          </a:p>
          <a:p>
            <a:r>
              <a:rPr lang="de-DE" dirty="0" smtClean="0">
                <a:hlinkClick r:id="rId5" tooltip="Öffnet externen Link in neuem Fenster"/>
              </a:rPr>
              <a:t>Landesinitiative Niedersachsen Generationengerechter Alltag</a:t>
            </a:r>
            <a:r>
              <a:rPr lang="de-DE" dirty="0" smtClean="0"/>
              <a:t> </a:t>
            </a:r>
          </a:p>
          <a:p>
            <a:r>
              <a:rPr lang="de-DE" dirty="0" smtClean="0">
                <a:hlinkClick r:id="rId6" tooltip="Öffnet externen Link in neuem Fenster"/>
              </a:rPr>
              <a:t>nullbarriere.de</a:t>
            </a:r>
            <a:r>
              <a:rPr lang="de-DE" dirty="0" smtClean="0"/>
              <a:t> </a:t>
            </a:r>
          </a:p>
          <a:p>
            <a:endParaRPr lang="de-DE" dirty="0" smtClean="0"/>
          </a:p>
          <a:p>
            <a:r>
              <a:rPr lang="de-DE" b="1" dirty="0">
                <a:solidFill>
                  <a:srgbClr val="FF0000"/>
                </a:solidFill>
              </a:rPr>
              <a:t>Demenzvideos für pflegende </a:t>
            </a:r>
            <a:r>
              <a:rPr lang="de-DE" b="1" dirty="0" smtClean="0">
                <a:solidFill>
                  <a:srgbClr val="FF0000"/>
                </a:solidFill>
              </a:rPr>
              <a:t>Angehörige /Videogalerie Wegweiser Demenz</a:t>
            </a:r>
          </a:p>
          <a:p>
            <a:r>
              <a:rPr lang="de-DE" b="1" u="sng" dirty="0">
                <a:solidFill>
                  <a:srgbClr val="FF0000"/>
                </a:solidFill>
                <a:hlinkClick r:id="rId7"/>
              </a:rPr>
              <a:t>http://</a:t>
            </a:r>
            <a:r>
              <a:rPr lang="de-DE" b="1" u="sng" dirty="0" smtClean="0">
                <a:solidFill>
                  <a:srgbClr val="FF0000"/>
                </a:solidFill>
                <a:hlinkClick r:id="rId7"/>
              </a:rPr>
              <a:t>www.wegweiser-demenz.de</a:t>
            </a:r>
            <a:endParaRPr lang="de-DE" b="1" u="sng" dirty="0" smtClean="0">
              <a:solidFill>
                <a:srgbClr val="FF0000"/>
              </a:solidFill>
            </a:endParaRPr>
          </a:p>
          <a:p>
            <a:endParaRPr lang="de-DE" b="1" u="sng" dirty="0" smtClean="0">
              <a:solidFill>
                <a:srgbClr val="FF0000"/>
              </a:solidFill>
            </a:endParaRPr>
          </a:p>
          <a:p>
            <a:endParaRPr lang="de-DE" u="sng" dirty="0"/>
          </a:p>
          <a:p>
            <a:endParaRPr lang="de-DE" dirty="0" smtClean="0"/>
          </a:p>
          <a:p>
            <a:endParaRPr lang="de-DE" dirty="0" smtClean="0"/>
          </a:p>
          <a:p>
            <a:endParaRPr lang="de-DE" dirty="0"/>
          </a:p>
        </p:txBody>
      </p:sp>
    </p:spTree>
    <p:extLst>
      <p:ext uri="{BB962C8B-B14F-4D97-AF65-F5344CB8AC3E}">
        <p14:creationId xmlns:p14="http://schemas.microsoft.com/office/powerpoint/2010/main" val="3869950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110323"/>
            <a:ext cx="8229600" cy="1143000"/>
          </a:xfrm>
        </p:spPr>
        <p:txBody>
          <a:bodyPr>
            <a:normAutofit fontScale="90000"/>
          </a:bodyPr>
          <a:lstStyle/>
          <a:p>
            <a:pPr algn="l"/>
            <a:r>
              <a:rPr lang="de-DE" b="1" dirty="0" smtClean="0"/>
              <a:t> </a:t>
            </a:r>
            <a:br>
              <a:rPr lang="de-DE" b="1" dirty="0" smtClean="0"/>
            </a:br>
            <a:r>
              <a:rPr lang="de-DE" sz="3100" b="1" dirty="0" smtClean="0"/>
              <a:t>Formen von Demenz</a:t>
            </a:r>
            <a:r>
              <a:rPr lang="de-DE" dirty="0" smtClean="0"/>
              <a:t/>
            </a:r>
            <a:br>
              <a:rPr lang="de-DE" dirty="0" smtClean="0"/>
            </a:br>
            <a:endParaRPr lang="de-DE" dirty="0"/>
          </a:p>
        </p:txBody>
      </p:sp>
      <p:sp>
        <p:nvSpPr>
          <p:cNvPr id="3" name="Inhaltsplatzhalter 2"/>
          <p:cNvSpPr>
            <a:spLocks noGrp="1"/>
          </p:cNvSpPr>
          <p:nvPr>
            <p:ph idx="1"/>
          </p:nvPr>
        </p:nvSpPr>
        <p:spPr>
          <a:xfrm>
            <a:off x="457200" y="1022724"/>
            <a:ext cx="8229600" cy="5357850"/>
          </a:xfrm>
        </p:spPr>
        <p:txBody>
          <a:bodyPr>
            <a:normAutofit fontScale="85000" lnSpcReduction="20000"/>
          </a:bodyPr>
          <a:lstStyle/>
          <a:p>
            <a:pPr marL="0" indent="0">
              <a:spcBef>
                <a:spcPts val="0"/>
              </a:spcBef>
              <a:buNone/>
            </a:pPr>
            <a:r>
              <a:rPr lang="de-DE" sz="2400" dirty="0" smtClean="0"/>
              <a:t>       Es gibt über </a:t>
            </a:r>
            <a:r>
              <a:rPr lang="de-DE" sz="2400" b="1" dirty="0" smtClean="0"/>
              <a:t>50</a:t>
            </a:r>
            <a:r>
              <a:rPr lang="de-DE" sz="2400" dirty="0" smtClean="0"/>
              <a:t> Arten demenzieller Erkrankungen</a:t>
            </a:r>
          </a:p>
          <a:p>
            <a:pPr marL="0" indent="0">
              <a:spcBef>
                <a:spcPts val="0"/>
              </a:spcBef>
              <a:buNone/>
            </a:pPr>
            <a:r>
              <a:rPr lang="de-DE" sz="2400" dirty="0"/>
              <a:t> </a:t>
            </a:r>
            <a:r>
              <a:rPr lang="de-DE" sz="2400" dirty="0" smtClean="0"/>
              <a:t>      Das sind die     </a:t>
            </a:r>
          </a:p>
          <a:p>
            <a:pPr marL="457200" lvl="1" indent="-457200">
              <a:spcBef>
                <a:spcPts val="0"/>
              </a:spcBef>
              <a:buAutoNum type="arabicPeriod"/>
            </a:pPr>
            <a:r>
              <a:rPr lang="de-DE" sz="2400" b="1" dirty="0" smtClean="0">
                <a:solidFill>
                  <a:srgbClr val="00B0F0"/>
                </a:solidFill>
              </a:rPr>
              <a:t>Primären (hirnorganischen) Demenzen  </a:t>
            </a:r>
          </a:p>
          <a:p>
            <a:pPr marL="0" lvl="1" indent="0">
              <a:spcBef>
                <a:spcPts val="0"/>
              </a:spcBef>
              <a:buNone/>
            </a:pPr>
            <a:r>
              <a:rPr lang="de-DE" sz="2400" dirty="0">
                <a:solidFill>
                  <a:srgbClr val="FF0000"/>
                </a:solidFill>
              </a:rPr>
              <a:t> </a:t>
            </a:r>
            <a:r>
              <a:rPr lang="de-DE" sz="2400" dirty="0" smtClean="0">
                <a:solidFill>
                  <a:srgbClr val="FF0000"/>
                </a:solidFill>
              </a:rPr>
              <a:t>      </a:t>
            </a:r>
            <a:r>
              <a:rPr lang="de-DE" sz="2400" dirty="0" smtClean="0"/>
              <a:t>Bei </a:t>
            </a:r>
            <a:r>
              <a:rPr lang="de-DE" sz="2400" dirty="0"/>
              <a:t>einer primären Demenz werden die </a:t>
            </a:r>
            <a:r>
              <a:rPr lang="de-DE" sz="2400" dirty="0" smtClean="0"/>
              <a:t>Symptome</a:t>
            </a:r>
          </a:p>
          <a:p>
            <a:pPr marL="0" lvl="1" indent="0">
              <a:spcBef>
                <a:spcPts val="0"/>
              </a:spcBef>
              <a:buNone/>
            </a:pPr>
            <a:r>
              <a:rPr lang="de-DE" sz="2400" dirty="0"/>
              <a:t> </a:t>
            </a:r>
            <a:r>
              <a:rPr lang="de-DE" sz="2400" dirty="0" smtClean="0"/>
              <a:t>      </a:t>
            </a:r>
            <a:r>
              <a:rPr lang="de-DE" sz="2400" dirty="0"/>
              <a:t>durch das A</a:t>
            </a:r>
            <a:r>
              <a:rPr lang="de-DE" sz="2400" dirty="0" smtClean="0"/>
              <a:t>bsterben </a:t>
            </a:r>
            <a:r>
              <a:rPr lang="de-DE" sz="2400" dirty="0"/>
              <a:t>von </a:t>
            </a:r>
            <a:r>
              <a:rPr lang="de-DE" sz="2400" dirty="0" smtClean="0"/>
              <a:t>Hirnzellen </a:t>
            </a:r>
            <a:r>
              <a:rPr lang="de-DE" sz="2400" dirty="0"/>
              <a:t>verursacht.</a:t>
            </a:r>
          </a:p>
          <a:p>
            <a:pPr marL="342900" lvl="1" indent="-342900">
              <a:spcBef>
                <a:spcPts val="0"/>
              </a:spcBef>
              <a:buNone/>
            </a:pPr>
            <a:r>
              <a:rPr lang="de-DE" sz="2400" dirty="0" smtClean="0"/>
              <a:t>       dazu gehören</a:t>
            </a:r>
          </a:p>
          <a:p>
            <a:pPr marL="0" indent="0">
              <a:spcBef>
                <a:spcPts val="0"/>
              </a:spcBef>
              <a:buNone/>
            </a:pPr>
            <a:r>
              <a:rPr lang="de-DE" sz="2400" dirty="0" smtClean="0">
                <a:solidFill>
                  <a:srgbClr val="00B0F0"/>
                </a:solidFill>
              </a:rPr>
              <a:t>       a)   die </a:t>
            </a:r>
            <a:r>
              <a:rPr lang="de-DE" sz="2400" dirty="0" err="1" smtClean="0">
                <a:solidFill>
                  <a:srgbClr val="00B0F0"/>
                </a:solidFill>
              </a:rPr>
              <a:t>Alzheimersche</a:t>
            </a:r>
            <a:r>
              <a:rPr lang="de-DE" sz="2400" dirty="0" smtClean="0">
                <a:solidFill>
                  <a:srgbClr val="00B0F0"/>
                </a:solidFill>
              </a:rPr>
              <a:t> Demenz 70 % </a:t>
            </a:r>
          </a:p>
          <a:p>
            <a:pPr marL="0" indent="0">
              <a:buNone/>
            </a:pPr>
            <a:r>
              <a:rPr lang="de-DE" sz="2600" dirty="0" smtClean="0">
                <a:solidFill>
                  <a:schemeClr val="tx2">
                    <a:lumMod val="40000"/>
                    <a:lumOff val="60000"/>
                  </a:schemeClr>
                </a:solidFill>
              </a:rPr>
              <a:t>      und b)  die vaskuläre  Demenz </a:t>
            </a:r>
            <a:r>
              <a:rPr lang="de-DE" sz="2600" b="1" dirty="0" smtClean="0">
                <a:solidFill>
                  <a:schemeClr val="tx2">
                    <a:lumMod val="40000"/>
                    <a:lumOff val="60000"/>
                  </a:schemeClr>
                </a:solidFill>
              </a:rPr>
              <a:t>20 %  bzw. Multiinfarkt</a:t>
            </a:r>
          </a:p>
          <a:p>
            <a:pPr marL="0" indent="0">
              <a:buNone/>
            </a:pPr>
            <a:r>
              <a:rPr lang="de-DE" sz="2600" b="1" dirty="0" smtClean="0">
                <a:solidFill>
                  <a:schemeClr val="tx2">
                    <a:lumMod val="40000"/>
                    <a:lumOff val="60000"/>
                  </a:schemeClr>
                </a:solidFill>
              </a:rPr>
              <a:t>            Demenz </a:t>
            </a:r>
            <a:r>
              <a:rPr lang="de-DE" sz="2600" dirty="0" smtClean="0"/>
              <a:t>(</a:t>
            </a:r>
            <a:r>
              <a:rPr lang="de-DE" sz="2400" dirty="0" smtClean="0"/>
              <a:t>gefäßbedingte Demenz ) </a:t>
            </a:r>
          </a:p>
          <a:p>
            <a:pPr marL="0" indent="0">
              <a:buNone/>
            </a:pPr>
            <a:r>
              <a:rPr lang="de-DE" sz="2400" dirty="0"/>
              <a:t> </a:t>
            </a:r>
            <a:r>
              <a:rPr lang="de-DE" sz="2400" dirty="0" smtClean="0"/>
              <a:t>            (Diabetes, Rauchen, Adipositas</a:t>
            </a:r>
            <a:r>
              <a:rPr lang="de-DE" sz="2400" b="1" dirty="0" smtClean="0"/>
              <a:t>, </a:t>
            </a:r>
            <a:r>
              <a:rPr lang="de-DE" sz="2400" dirty="0" smtClean="0"/>
              <a:t>Durchblutungs-</a:t>
            </a:r>
          </a:p>
          <a:p>
            <a:pPr marL="0" indent="0">
              <a:buNone/>
            </a:pPr>
            <a:r>
              <a:rPr lang="de-DE" sz="2400" dirty="0" smtClean="0"/>
              <a:t>             </a:t>
            </a:r>
            <a:r>
              <a:rPr lang="de-DE" sz="2400" dirty="0" err="1" smtClean="0"/>
              <a:t>störungen</a:t>
            </a:r>
            <a:r>
              <a:rPr lang="de-DE" sz="2400" dirty="0" smtClean="0"/>
              <a:t> im Gehirn wie z.B. bei Schlaganfällen) </a:t>
            </a:r>
          </a:p>
          <a:p>
            <a:pPr marL="0" indent="0">
              <a:buNone/>
            </a:pPr>
            <a:r>
              <a:rPr lang="de-DE" sz="2400" dirty="0" smtClean="0">
                <a:solidFill>
                  <a:srgbClr val="00B0F0"/>
                </a:solidFill>
              </a:rPr>
              <a:t>      </a:t>
            </a:r>
            <a:r>
              <a:rPr lang="de-DE" sz="2400" b="1" dirty="0" smtClean="0">
                <a:solidFill>
                  <a:srgbClr val="00B0F0"/>
                </a:solidFill>
              </a:rPr>
              <a:t> und Mischformen</a:t>
            </a:r>
          </a:p>
          <a:p>
            <a:pPr marL="0" indent="0">
              <a:buNone/>
            </a:pPr>
            <a:endParaRPr lang="de-DE" sz="2400" dirty="0" smtClean="0"/>
          </a:p>
          <a:p>
            <a:pPr marL="0" indent="0">
              <a:buNone/>
            </a:pPr>
            <a:r>
              <a:rPr lang="de-DE" sz="2400" b="1" dirty="0" smtClean="0">
                <a:solidFill>
                  <a:srgbClr val="FF0000"/>
                </a:solidFill>
              </a:rPr>
              <a:t>2. Sekundäre  (erworbene) Demenzen 10 %</a:t>
            </a:r>
          </a:p>
          <a:p>
            <a:r>
              <a:rPr lang="de-DE" sz="2400" dirty="0" smtClean="0"/>
              <a:t>Physiologische (körperliche) Ursachen</a:t>
            </a:r>
          </a:p>
          <a:p>
            <a:r>
              <a:rPr lang="de-DE" sz="2400" dirty="0" smtClean="0"/>
              <a:t>Psychologische (geistige) Ursachen</a:t>
            </a:r>
          </a:p>
          <a:p>
            <a:pPr>
              <a:buNone/>
            </a:pPr>
            <a:r>
              <a:rPr lang="de-DE" sz="2400" dirty="0" smtClean="0"/>
              <a:t>      </a:t>
            </a:r>
          </a:p>
          <a:p>
            <a:pPr>
              <a:buNone/>
            </a:pPr>
            <a:endParaRPr lang="de-DE" sz="2600" dirty="0" smtClean="0"/>
          </a:p>
          <a:p>
            <a:pPr>
              <a:buNone/>
            </a:pPr>
            <a:endParaRPr lang="de-DE" dirty="0" smtClean="0"/>
          </a:p>
          <a:p>
            <a:endParaRPr lang="de-DE" dirty="0"/>
          </a:p>
          <a:p>
            <a:endParaRPr lang="de-DE" dirty="0"/>
          </a:p>
        </p:txBody>
      </p:sp>
      <p:sp>
        <p:nvSpPr>
          <p:cNvPr id="4" name="Datumsplatzhalter 3"/>
          <p:cNvSpPr>
            <a:spLocks noGrp="1"/>
          </p:cNvSpPr>
          <p:nvPr>
            <p:ph type="dt" sz="half" idx="10"/>
          </p:nvPr>
        </p:nvSpPr>
        <p:spPr/>
        <p:txBody>
          <a:bodyPr/>
          <a:lstStyle/>
          <a:p>
            <a:fld id="{F527DD99-5D36-4DA3-BC55-A04797CF3FB0}" type="datetime1">
              <a:rPr lang="de-DE" smtClean="0"/>
              <a:pPr/>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5</a:t>
            </a:fld>
            <a:endParaRPr lang="de-DE"/>
          </a:p>
        </p:txBody>
      </p:sp>
      <p:sp>
        <p:nvSpPr>
          <p:cNvPr id="6" name="Fußzeilenplatzhalter 5"/>
          <p:cNvSpPr>
            <a:spLocks noGrp="1"/>
          </p:cNvSpPr>
          <p:nvPr>
            <p:ph type="ftr" sz="quarter" idx="11"/>
          </p:nvPr>
        </p:nvSpPr>
        <p:spPr/>
        <p:txBody>
          <a:bodyPr/>
          <a:lstStyle/>
          <a:p>
            <a:r>
              <a:rPr lang="de-DE" smtClean="0"/>
              <a:t>Zusammenstellung Ingrid Schmidt-Schwabe</a:t>
            </a:r>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600" y="1295278"/>
            <a:ext cx="1648544" cy="1389681"/>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3284984"/>
            <a:ext cx="1686515" cy="1497771"/>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514" y="5035370"/>
            <a:ext cx="1311086" cy="1237704"/>
          </a:xfrm>
          <a:prstGeom prst="rect">
            <a:avLst/>
          </a:prstGeom>
        </p:spPr>
      </p:pic>
    </p:spTree>
    <p:extLst>
      <p:ext uri="{BB962C8B-B14F-4D97-AF65-F5344CB8AC3E}">
        <p14:creationId xmlns:p14="http://schemas.microsoft.com/office/powerpoint/2010/main" val="33108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
                                            <p:txEl>
                                              <p:pRg st="15" end="15"/>
                                            </p:txEl>
                                          </p:spTgt>
                                        </p:tgtEl>
                                        <p:attrNameLst>
                                          <p:attrName>style.visibility</p:attrName>
                                        </p:attrNameLst>
                                      </p:cBhvr>
                                      <p:to>
                                        <p:strVal val="visible"/>
                                      </p:to>
                                    </p:set>
                                    <p:anim calcmode="lin" valueType="num">
                                      <p:cBhvr additive="base">
                                        <p:cTn id="79" dur="5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3">
                                            <p:txEl>
                                              <p:pRg st="15" end="15"/>
                                            </p:txEl>
                                          </p:spTgt>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
                                            <p:txEl>
                                              <p:pRg st="16" end="16"/>
                                            </p:txEl>
                                          </p:spTgt>
                                        </p:tgtEl>
                                        <p:attrNameLst>
                                          <p:attrName>style.visibility</p:attrName>
                                        </p:attrNameLst>
                                      </p:cBhvr>
                                      <p:to>
                                        <p:strVal val="visible"/>
                                      </p:to>
                                    </p:set>
                                    <p:anim calcmode="lin" valueType="num">
                                      <p:cBhvr additive="base">
                                        <p:cTn id="83" dur="500" fill="hold"/>
                                        <p:tgtEl>
                                          <p:spTgt spid="3">
                                            <p:txEl>
                                              <p:pRg st="16" end="16"/>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3">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6"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1+#ppt_w/2"/>
                                          </p:val>
                                        </p:tav>
                                        <p:tav tm="100000">
                                          <p:val>
                                            <p:strVal val="#ppt_x"/>
                                          </p:val>
                                        </p:tav>
                                      </p:tavLst>
                                    </p:anim>
                                    <p:anim calcmode="lin" valueType="num">
                                      <p:cBhvr additive="base">
                                        <p:cTn id="9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14282" y="285728"/>
            <a:ext cx="8715436" cy="6072230"/>
          </a:xfrm>
        </p:spPr>
        <p:txBody>
          <a:bodyPr>
            <a:normAutofit fontScale="70000" lnSpcReduction="20000"/>
          </a:bodyPr>
          <a:lstStyle/>
          <a:p>
            <a:pPr marL="0" indent="0">
              <a:buNone/>
            </a:pPr>
            <a:r>
              <a:rPr lang="de-DE" sz="3800" b="1" dirty="0" smtClean="0"/>
              <a:t>Vorsorge</a:t>
            </a:r>
            <a:r>
              <a:rPr lang="de-DE" sz="3800" dirty="0" smtClean="0"/>
              <a:t>  </a:t>
            </a:r>
          </a:p>
          <a:p>
            <a:pPr marL="0" indent="0">
              <a:buNone/>
            </a:pPr>
            <a:endParaRPr lang="de-DE" sz="3800" dirty="0" smtClean="0"/>
          </a:p>
          <a:p>
            <a:pPr marL="0" indent="0">
              <a:buNone/>
            </a:pPr>
            <a:r>
              <a:rPr lang="de-DE" b="1" dirty="0" smtClean="0"/>
              <a:t>Patientenverfügung und ärztliche Maßnahmen z.B.:</a:t>
            </a:r>
            <a:endParaRPr lang="de-DE" dirty="0" smtClean="0"/>
          </a:p>
          <a:p>
            <a:pPr lvl="0">
              <a:buFont typeface="Wingdings" panose="05000000000000000000" pitchFamily="2" charset="2"/>
              <a:buChar char="§"/>
            </a:pPr>
            <a:r>
              <a:rPr lang="de-DE" dirty="0" smtClean="0"/>
              <a:t>Künstliche Ernährung</a:t>
            </a:r>
          </a:p>
          <a:p>
            <a:pPr lvl="0">
              <a:buFont typeface="Wingdings" panose="05000000000000000000" pitchFamily="2" charset="2"/>
              <a:buChar char="§"/>
            </a:pPr>
            <a:r>
              <a:rPr lang="de-DE" dirty="0" smtClean="0"/>
              <a:t>Beatmung</a:t>
            </a:r>
          </a:p>
          <a:p>
            <a:pPr lvl="0">
              <a:buFont typeface="Wingdings" panose="05000000000000000000" pitchFamily="2" charset="2"/>
              <a:buChar char="§"/>
            </a:pPr>
            <a:r>
              <a:rPr lang="de-DE" dirty="0" smtClean="0"/>
              <a:t>Dialyse</a:t>
            </a:r>
          </a:p>
          <a:p>
            <a:pPr lvl="0">
              <a:buFont typeface="Wingdings" panose="05000000000000000000" pitchFamily="2" charset="2"/>
              <a:buChar char="§"/>
            </a:pPr>
            <a:r>
              <a:rPr lang="de-DE" dirty="0" smtClean="0"/>
              <a:t>Wiederbelebung</a:t>
            </a:r>
          </a:p>
          <a:p>
            <a:pPr lvl="0">
              <a:buFont typeface="Wingdings" panose="05000000000000000000" pitchFamily="2" charset="2"/>
              <a:buChar char="§"/>
            </a:pPr>
            <a:r>
              <a:rPr lang="de-DE" dirty="0" smtClean="0"/>
              <a:t>Schmerzbehandlung… </a:t>
            </a:r>
          </a:p>
          <a:p>
            <a:pPr marL="0" indent="0">
              <a:buNone/>
            </a:pPr>
            <a:endParaRPr lang="de-DE" dirty="0" smtClean="0"/>
          </a:p>
          <a:p>
            <a:pPr marL="0" indent="0">
              <a:buNone/>
            </a:pPr>
            <a:r>
              <a:rPr lang="de-DE" b="1" dirty="0" smtClean="0"/>
              <a:t>Vorsorgevollmacht:</a:t>
            </a:r>
            <a:endParaRPr lang="de-DE" dirty="0" smtClean="0"/>
          </a:p>
          <a:p>
            <a:r>
              <a:rPr lang="de-DE" dirty="0" smtClean="0"/>
              <a:t>Benennung einer Vertrauensperson für den Fall der Geschäfts- und/oder Einwilligungsunfähigkeit</a:t>
            </a:r>
          </a:p>
          <a:p>
            <a:r>
              <a:rPr lang="de-DE" dirty="0" smtClean="0"/>
              <a:t>„Vertreter des Willens“ </a:t>
            </a:r>
          </a:p>
          <a:p>
            <a:pPr marL="0" indent="0">
              <a:buNone/>
            </a:pPr>
            <a:endParaRPr lang="de-DE" dirty="0" smtClean="0"/>
          </a:p>
          <a:p>
            <a:pPr marL="0" indent="0">
              <a:buNone/>
            </a:pPr>
            <a:r>
              <a:rPr lang="de-DE" b="1" dirty="0" smtClean="0"/>
              <a:t>Betreuungsverfügung:</a:t>
            </a:r>
            <a:endParaRPr lang="de-DE" dirty="0" smtClean="0"/>
          </a:p>
          <a:p>
            <a:r>
              <a:rPr lang="de-DE" dirty="0" smtClean="0"/>
              <a:t>Willensäußerung einer Person für das Vormundschaftsgericht für den Fall der Anordnung einer Betreuung</a:t>
            </a:r>
          </a:p>
          <a:p>
            <a:r>
              <a:rPr lang="de-DE" dirty="0" smtClean="0"/>
              <a:t>Nennung einer Person; Handlungsanweisung u.a.)</a:t>
            </a:r>
          </a:p>
          <a:p>
            <a:endParaRPr lang="de-DE" dirty="0" smtClean="0"/>
          </a:p>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50</a:t>
            </a:fld>
            <a:endParaRPr lang="de-DE"/>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14290"/>
            <a:ext cx="8229600" cy="5911873"/>
          </a:xfrm>
        </p:spPr>
        <p:txBody>
          <a:bodyPr>
            <a:normAutofit fontScale="25000" lnSpcReduction="20000"/>
          </a:bodyPr>
          <a:lstStyle/>
          <a:p>
            <a:pPr>
              <a:spcBef>
                <a:spcPts val="0"/>
              </a:spcBef>
            </a:pPr>
            <a:r>
              <a:rPr lang="de-DE" dirty="0" smtClean="0"/>
              <a:t> </a:t>
            </a:r>
          </a:p>
          <a:p>
            <a:pPr marL="0" indent="0">
              <a:spcBef>
                <a:spcPts val="0"/>
              </a:spcBef>
              <a:buNone/>
            </a:pPr>
            <a:r>
              <a:rPr lang="de-DE" sz="9600" dirty="0" smtClean="0"/>
              <a:t>Bücherliste (Auszug)</a:t>
            </a:r>
          </a:p>
          <a:p>
            <a:pPr marL="0" indent="0">
              <a:spcBef>
                <a:spcPts val="0"/>
              </a:spcBef>
              <a:buNone/>
            </a:pPr>
            <a:r>
              <a:rPr lang="de-DE" dirty="0" smtClean="0"/>
              <a:t> </a:t>
            </a:r>
            <a:endParaRPr lang="de-DE" dirty="0" smtClean="0">
              <a:solidFill>
                <a:srgbClr val="0070C0"/>
              </a:solidFill>
            </a:endParaRPr>
          </a:p>
          <a:p>
            <a:pPr marL="0" indent="0">
              <a:spcBef>
                <a:spcPts val="0"/>
              </a:spcBef>
              <a:buNone/>
            </a:pPr>
            <a:r>
              <a:rPr lang="de-DE" sz="5500" dirty="0" smtClean="0">
                <a:solidFill>
                  <a:srgbClr val="0070C0"/>
                </a:solidFill>
              </a:rPr>
              <a:t>Was tun, wenn das gewohnte Leben ein Ende hat, </a:t>
            </a:r>
            <a:r>
              <a:rPr lang="de-DE" sz="5500" b="1" dirty="0" smtClean="0">
                <a:solidFill>
                  <a:srgbClr val="0070C0"/>
                </a:solidFill>
              </a:rPr>
              <a:t>Alzheimer Das Erste-Hilfe Buch</a:t>
            </a:r>
          </a:p>
          <a:p>
            <a:pPr marL="0" indent="0">
              <a:spcBef>
                <a:spcPts val="0"/>
              </a:spcBef>
              <a:buNone/>
            </a:pPr>
            <a:r>
              <a:rPr lang="de-DE" sz="5500" dirty="0" err="1" smtClean="0"/>
              <a:t>Unbescheid</a:t>
            </a:r>
            <a:r>
              <a:rPr lang="de-DE" sz="5500" dirty="0" smtClean="0"/>
              <a:t>, Margot</a:t>
            </a:r>
          </a:p>
          <a:p>
            <a:pPr marL="0" indent="0">
              <a:spcBef>
                <a:spcPts val="0"/>
              </a:spcBef>
              <a:buNone/>
            </a:pPr>
            <a:r>
              <a:rPr lang="de-DE" sz="5500" dirty="0" smtClean="0"/>
              <a:t> </a:t>
            </a:r>
          </a:p>
          <a:p>
            <a:pPr marL="0" indent="0">
              <a:spcBef>
                <a:spcPts val="0"/>
              </a:spcBef>
              <a:buNone/>
            </a:pPr>
            <a:r>
              <a:rPr lang="de-DE" sz="5500" dirty="0" smtClean="0">
                <a:hlinkClick r:id="rId2"/>
              </a:rPr>
              <a:t>Validation in Anwendung und Beispielen: Der Umgang mit verwirrten alten Menschen </a:t>
            </a:r>
            <a:r>
              <a:rPr lang="de-DE" sz="5500" dirty="0" smtClean="0"/>
              <a:t> 	</a:t>
            </a:r>
          </a:p>
          <a:p>
            <a:pPr marL="0" indent="0">
              <a:spcBef>
                <a:spcPts val="0"/>
              </a:spcBef>
              <a:buNone/>
            </a:pPr>
            <a:r>
              <a:rPr lang="de-DE" sz="5500" dirty="0" smtClean="0"/>
              <a:t>Feil, Naomi  </a:t>
            </a:r>
          </a:p>
          <a:p>
            <a:pPr marL="0" indent="0">
              <a:spcBef>
                <a:spcPts val="0"/>
              </a:spcBef>
              <a:buNone/>
            </a:pPr>
            <a:endParaRPr lang="de-DE" sz="5500" dirty="0" smtClean="0"/>
          </a:p>
          <a:p>
            <a:pPr marL="0" indent="0">
              <a:spcBef>
                <a:spcPts val="0"/>
              </a:spcBef>
              <a:buNone/>
            </a:pPr>
            <a:r>
              <a:rPr lang="de-DE" sz="5500" dirty="0" smtClean="0">
                <a:hlinkClick r:id="rId3"/>
              </a:rPr>
              <a:t>Brücken in die Welt der Demenz: Validation im Alltag </a:t>
            </a:r>
            <a:r>
              <a:rPr lang="de-DE" sz="5500" dirty="0" smtClean="0"/>
              <a:t>von </a:t>
            </a:r>
            <a:r>
              <a:rPr lang="de-DE" sz="5500" dirty="0" err="1" smtClean="0"/>
              <a:t>Fercher</a:t>
            </a:r>
            <a:r>
              <a:rPr lang="de-DE" sz="5500" dirty="0" smtClean="0"/>
              <a:t>, Petra </a:t>
            </a:r>
          </a:p>
          <a:p>
            <a:pPr marL="0" indent="0">
              <a:spcBef>
                <a:spcPts val="0"/>
              </a:spcBef>
              <a:buNone/>
            </a:pPr>
            <a:r>
              <a:rPr lang="de-DE" sz="5500" b="1" dirty="0" smtClean="0"/>
              <a:t>  </a:t>
            </a:r>
            <a:r>
              <a:rPr lang="de-DE" sz="5500" dirty="0" smtClean="0"/>
              <a:t> </a:t>
            </a:r>
          </a:p>
          <a:p>
            <a:pPr marL="0" indent="0">
              <a:spcBef>
                <a:spcPts val="0"/>
              </a:spcBef>
              <a:buNone/>
            </a:pPr>
            <a:r>
              <a:rPr lang="de-DE" sz="5500" dirty="0" smtClean="0">
                <a:hlinkClick r:id="rId4"/>
              </a:rPr>
              <a:t>Der alte König in seinem Exil </a:t>
            </a:r>
            <a:r>
              <a:rPr lang="de-DE" sz="5500" dirty="0" smtClean="0"/>
              <a:t>  von Geiger, Arno </a:t>
            </a:r>
          </a:p>
          <a:p>
            <a:pPr marL="0" indent="0">
              <a:spcBef>
                <a:spcPts val="0"/>
              </a:spcBef>
              <a:buNone/>
            </a:pPr>
            <a:r>
              <a:rPr lang="de-DE" sz="5500" dirty="0" smtClean="0"/>
              <a:t>  </a:t>
            </a:r>
          </a:p>
          <a:p>
            <a:pPr marL="0" indent="0">
              <a:spcBef>
                <a:spcPts val="0"/>
              </a:spcBef>
              <a:buNone/>
            </a:pPr>
            <a:r>
              <a:rPr lang="de-DE" sz="5500" dirty="0" smtClean="0">
                <a:hlinkClick r:id="rId5"/>
              </a:rPr>
              <a:t>Demenz: Abschied von meinem Vater </a:t>
            </a:r>
            <a:r>
              <a:rPr lang="de-DE" sz="5500" dirty="0" smtClean="0"/>
              <a:t>von  Jens, Tilman </a:t>
            </a:r>
          </a:p>
          <a:p>
            <a:pPr marL="0" indent="0">
              <a:spcBef>
                <a:spcPts val="0"/>
              </a:spcBef>
              <a:buNone/>
            </a:pPr>
            <a:r>
              <a:rPr lang="de-DE" sz="5500" dirty="0" smtClean="0"/>
              <a:t>  </a:t>
            </a:r>
          </a:p>
          <a:p>
            <a:pPr marL="0" indent="0">
              <a:spcBef>
                <a:spcPts val="0"/>
              </a:spcBef>
              <a:buNone/>
            </a:pPr>
            <a:r>
              <a:rPr lang="de-DE" sz="5500" dirty="0" smtClean="0">
                <a:hlinkClick r:id="rId6"/>
              </a:rPr>
              <a:t>Das Herz wird nicht dement: Rat für Pflegende und Angehörige </a:t>
            </a:r>
            <a:r>
              <a:rPr lang="de-DE" sz="5500" dirty="0" smtClean="0"/>
              <a:t>von  Baer, Udo </a:t>
            </a:r>
          </a:p>
          <a:p>
            <a:pPr marL="0" indent="0">
              <a:spcBef>
                <a:spcPts val="0"/>
              </a:spcBef>
              <a:buNone/>
            </a:pPr>
            <a:r>
              <a:rPr lang="de-DE" sz="5500" dirty="0" smtClean="0"/>
              <a:t>  </a:t>
            </a:r>
          </a:p>
          <a:p>
            <a:pPr marL="0" indent="0">
              <a:spcBef>
                <a:spcPts val="0"/>
              </a:spcBef>
              <a:buNone/>
            </a:pPr>
            <a:r>
              <a:rPr lang="de-DE" sz="5500" dirty="0" smtClean="0">
                <a:hlinkClick r:id="rId7"/>
              </a:rPr>
              <a:t>Sind Sie meine Tochter?: Leben mit meiner </a:t>
            </a:r>
            <a:r>
              <a:rPr lang="de-DE" sz="5500" dirty="0" err="1" smtClean="0">
                <a:hlinkClick r:id="rId7"/>
              </a:rPr>
              <a:t>alzheimerkranken</a:t>
            </a:r>
            <a:r>
              <a:rPr lang="de-DE" sz="5500" dirty="0" smtClean="0">
                <a:hlinkClick r:id="rId7"/>
              </a:rPr>
              <a:t> Mutter </a:t>
            </a:r>
            <a:r>
              <a:rPr lang="de-DE" sz="5500" dirty="0" smtClean="0"/>
              <a:t> von   Zander-Schneider, Gabriela   </a:t>
            </a:r>
          </a:p>
          <a:p>
            <a:pPr marL="0" indent="0">
              <a:spcBef>
                <a:spcPts val="0"/>
              </a:spcBef>
              <a:buNone/>
            </a:pPr>
            <a:endParaRPr lang="de-DE" sz="5500" dirty="0" smtClean="0"/>
          </a:p>
          <a:p>
            <a:pPr marL="0" indent="0">
              <a:spcBef>
                <a:spcPts val="0"/>
              </a:spcBef>
              <a:buNone/>
            </a:pPr>
            <a:r>
              <a:rPr lang="de-DE" sz="5500" b="1" dirty="0" smtClean="0">
                <a:solidFill>
                  <a:srgbClr val="0070C0"/>
                </a:solidFill>
              </a:rPr>
              <a:t>In Ruhe verrückt werden dürfen: Für ein anderes Denken in der Altenpflege </a:t>
            </a:r>
          </a:p>
          <a:p>
            <a:pPr marL="0" indent="0">
              <a:spcBef>
                <a:spcPts val="0"/>
              </a:spcBef>
              <a:buNone/>
            </a:pPr>
            <a:r>
              <a:rPr lang="de-DE" sz="5500" dirty="0" smtClean="0"/>
              <a:t>  Schützendorf, Erich </a:t>
            </a:r>
          </a:p>
          <a:p>
            <a:pPr marL="0" indent="0">
              <a:spcBef>
                <a:spcPts val="0"/>
              </a:spcBef>
              <a:buNone/>
            </a:pPr>
            <a:endParaRPr lang="de-DE" sz="5500" dirty="0" smtClean="0"/>
          </a:p>
          <a:p>
            <a:pPr marL="0" indent="0">
              <a:spcBef>
                <a:spcPts val="0"/>
              </a:spcBef>
              <a:buNone/>
            </a:pPr>
            <a:r>
              <a:rPr lang="de-DE" sz="5500" dirty="0" smtClean="0"/>
              <a:t> </a:t>
            </a:r>
            <a:r>
              <a:rPr lang="de-DE" sz="5500" dirty="0" smtClean="0">
                <a:hlinkClick r:id="rId8"/>
              </a:rPr>
              <a:t>Die Geschichte vom Fuchs, der den Verstand verlor </a:t>
            </a:r>
            <a:r>
              <a:rPr lang="de-DE" sz="5500" dirty="0" smtClean="0"/>
              <a:t>  von </a:t>
            </a:r>
            <a:r>
              <a:rPr lang="de-DE" sz="5500" dirty="0" err="1" smtClean="0"/>
              <a:t>Baltscheit</a:t>
            </a:r>
            <a:r>
              <a:rPr lang="de-DE" sz="5500" dirty="0" smtClean="0"/>
              <a:t>, Martin </a:t>
            </a:r>
          </a:p>
          <a:p>
            <a:pPr marL="0" indent="0">
              <a:spcBef>
                <a:spcPts val="0"/>
              </a:spcBef>
              <a:buNone/>
            </a:pPr>
            <a:r>
              <a:rPr lang="de-DE" sz="5500" dirty="0" smtClean="0"/>
              <a:t> </a:t>
            </a:r>
          </a:p>
          <a:p>
            <a:pPr marL="0" indent="0">
              <a:spcBef>
                <a:spcPts val="0"/>
              </a:spcBef>
              <a:buNone/>
            </a:pPr>
            <a:r>
              <a:rPr lang="de-DE" sz="5500" dirty="0" smtClean="0">
                <a:hlinkClick r:id="rId9"/>
              </a:rPr>
              <a:t>Eine Polin für Oma: Der Pflege-Notstand in unseren Familien </a:t>
            </a:r>
            <a:r>
              <a:rPr lang="de-DE" sz="5500" dirty="0" smtClean="0"/>
              <a:t>–  von </a:t>
            </a:r>
            <a:r>
              <a:rPr lang="de-DE" sz="5500" dirty="0" err="1" smtClean="0"/>
              <a:t>Haffert</a:t>
            </a:r>
            <a:r>
              <a:rPr lang="de-DE" sz="5500" dirty="0" smtClean="0"/>
              <a:t>, Ingeborg </a:t>
            </a:r>
            <a:br>
              <a:rPr lang="de-DE" sz="5500" dirty="0" smtClean="0"/>
            </a:br>
            <a:r>
              <a:rPr lang="de-DE" sz="5500" dirty="0" smtClean="0"/>
              <a:t> </a:t>
            </a:r>
            <a:endParaRPr lang="de-DE" sz="5500" b="1" dirty="0" smtClean="0"/>
          </a:p>
          <a:p>
            <a:pPr marL="0" indent="0">
              <a:spcBef>
                <a:spcPts val="0"/>
              </a:spcBef>
              <a:buNone/>
            </a:pPr>
            <a:r>
              <a:rPr lang="de-DE" sz="5500" b="1" dirty="0" smtClean="0">
                <a:solidFill>
                  <a:srgbClr val="0070C0"/>
                </a:solidFill>
              </a:rPr>
              <a:t>Demenz und Alzheimer verstehen: Erleben, Hilfe, Pflege: Ein praktischer Ratgeber Taschenbuch</a:t>
            </a:r>
          </a:p>
          <a:p>
            <a:pPr marL="0" indent="0">
              <a:spcBef>
                <a:spcPts val="0"/>
              </a:spcBef>
              <a:buNone/>
            </a:pPr>
            <a:r>
              <a:rPr lang="de-DE" sz="5500" dirty="0" err="1" smtClean="0"/>
              <a:t>Buijssen</a:t>
            </a:r>
            <a:r>
              <a:rPr lang="de-DE" sz="5500" dirty="0" smtClean="0"/>
              <a:t>, </a:t>
            </a:r>
            <a:r>
              <a:rPr lang="de-DE" sz="5500" dirty="0" err="1" smtClean="0"/>
              <a:t>Huub</a:t>
            </a:r>
            <a:r>
              <a:rPr lang="de-DE" sz="5500" dirty="0" smtClean="0"/>
              <a:t> </a:t>
            </a:r>
          </a:p>
          <a:p>
            <a:pPr marL="0" indent="0">
              <a:spcBef>
                <a:spcPts val="0"/>
              </a:spcBef>
              <a:buNone/>
            </a:pPr>
            <a:r>
              <a:rPr lang="de-DE" sz="5500" dirty="0" smtClean="0"/>
              <a:t>  </a:t>
            </a:r>
          </a:p>
          <a:p>
            <a:pPr marL="0" indent="0">
              <a:spcBef>
                <a:spcPts val="0"/>
              </a:spcBef>
              <a:buNone/>
            </a:pPr>
            <a:r>
              <a:rPr lang="de-DE" sz="5500" dirty="0" smtClean="0">
                <a:hlinkClick r:id="rId10"/>
              </a:rPr>
              <a:t>Die magische Welt von Alzheimer: 25 Tipps, die das Leben mit Demenzkranken leichter und erfüllter machen </a:t>
            </a:r>
            <a:r>
              <a:rPr lang="de-DE" sz="5500" dirty="0" smtClean="0"/>
              <a:t> von  </a:t>
            </a:r>
            <a:r>
              <a:rPr lang="de-DE" sz="5500" dirty="0" err="1" smtClean="0"/>
              <a:t>Buijssen</a:t>
            </a:r>
            <a:r>
              <a:rPr lang="de-DE" sz="5500" dirty="0" smtClean="0"/>
              <a:t>, </a:t>
            </a:r>
            <a:r>
              <a:rPr lang="de-DE" sz="5500" dirty="0" err="1" smtClean="0"/>
              <a:t>Huub</a:t>
            </a:r>
            <a:r>
              <a:rPr lang="de-DE" sz="5500" dirty="0" smtClean="0"/>
              <a:t> </a:t>
            </a:r>
          </a:p>
          <a:p>
            <a:pPr marL="0" indent="0">
              <a:spcBef>
                <a:spcPts val="0"/>
              </a:spcBef>
              <a:buNone/>
            </a:pPr>
            <a:r>
              <a:rPr lang="de-DE" sz="5500" dirty="0" smtClean="0"/>
              <a:t> </a:t>
            </a:r>
          </a:p>
          <a:p>
            <a:pPr marL="0" indent="0">
              <a:spcBef>
                <a:spcPts val="0"/>
              </a:spcBef>
              <a:buNone/>
            </a:pPr>
            <a:r>
              <a:rPr lang="de-DE" sz="5500" dirty="0" smtClean="0"/>
              <a:t>   </a:t>
            </a:r>
            <a:endParaRPr lang="de-DE" sz="5500"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51</a:t>
            </a:fld>
            <a:endParaRPr lang="de-DE"/>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52</a:t>
            </a:fld>
            <a:endParaRPr lang="de-DE"/>
          </a:p>
        </p:txBody>
      </p:sp>
      <p:sp>
        <p:nvSpPr>
          <p:cNvPr id="8" name="Inhaltsplatzhalter 7"/>
          <p:cNvSpPr>
            <a:spLocks noGrp="1"/>
          </p:cNvSpPr>
          <p:nvPr>
            <p:ph idx="1"/>
          </p:nvPr>
        </p:nvSpPr>
        <p:spPr/>
        <p:txBody>
          <a:bodyPr>
            <a:normAutofit fontScale="92500" lnSpcReduction="20000"/>
          </a:bodyPr>
          <a:lstStyle/>
          <a:p>
            <a:r>
              <a:rPr lang="de-DE" dirty="0" smtClean="0"/>
              <a:t>DEMENZMFILM</a:t>
            </a:r>
          </a:p>
          <a:p>
            <a:r>
              <a:rPr lang="de-DE" dirty="0">
                <a:hlinkClick r:id="rId2"/>
              </a:rPr>
              <a:t>https://</a:t>
            </a:r>
            <a:r>
              <a:rPr lang="de-DE" dirty="0" smtClean="0">
                <a:hlinkClick r:id="rId2"/>
              </a:rPr>
              <a:t>www.youtube.com/watch?v=cOB7rStwikE</a:t>
            </a:r>
            <a:endParaRPr lang="de-DE" dirty="0" smtClean="0"/>
          </a:p>
          <a:p>
            <a:r>
              <a:rPr lang="de-DE" dirty="0" smtClean="0"/>
              <a:t>Abschied auf Raten</a:t>
            </a:r>
          </a:p>
          <a:p>
            <a:r>
              <a:rPr lang="de-DE" dirty="0">
                <a:hlinkClick r:id="rId3"/>
              </a:rPr>
              <a:t>https://</a:t>
            </a:r>
            <a:r>
              <a:rPr lang="de-DE" dirty="0" smtClean="0">
                <a:hlinkClick r:id="rId3"/>
              </a:rPr>
              <a:t>www.youtube.com/watch?v=e3qF6Kax_Bk</a:t>
            </a:r>
            <a:endParaRPr lang="de-DE" dirty="0" smtClean="0"/>
          </a:p>
          <a:p>
            <a:r>
              <a:rPr lang="de-DE" dirty="0" smtClean="0"/>
              <a:t>Frontotemporale Demenz</a:t>
            </a:r>
          </a:p>
          <a:p>
            <a:r>
              <a:rPr lang="de-DE" dirty="0">
                <a:hlinkClick r:id="rId4"/>
              </a:rPr>
              <a:t>https://</a:t>
            </a:r>
            <a:r>
              <a:rPr lang="de-DE" dirty="0" smtClean="0">
                <a:hlinkClick r:id="rId4"/>
              </a:rPr>
              <a:t>www.youtube.com/watch?v=b42_9vZ4j1U</a:t>
            </a:r>
            <a:endParaRPr lang="de-DE" dirty="0" smtClean="0"/>
          </a:p>
          <a:p>
            <a:r>
              <a:rPr lang="de-DE" dirty="0" smtClean="0"/>
              <a:t>Demenz Symptome </a:t>
            </a:r>
            <a:r>
              <a:rPr lang="de-DE" dirty="0">
                <a:hlinkClick r:id="rId5"/>
              </a:rPr>
              <a:t>https://www.youtube.com/watch?v=AilCjC8J7XQ</a:t>
            </a:r>
            <a:endParaRPr lang="de-DE" dirty="0"/>
          </a:p>
        </p:txBody>
      </p:sp>
    </p:spTree>
    <p:extLst>
      <p:ext uri="{BB962C8B-B14F-4D97-AF65-F5344CB8AC3E}">
        <p14:creationId xmlns:p14="http://schemas.microsoft.com/office/powerpoint/2010/main" val="1118369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DE" dirty="0" smtClean="0"/>
              <a:t>Der Tag an dem die Handtasche verschwand</a:t>
            </a:r>
          </a:p>
          <a:p>
            <a:r>
              <a:rPr lang="de-DE" dirty="0">
                <a:hlinkClick r:id="rId2"/>
              </a:rPr>
              <a:t>https://</a:t>
            </a:r>
            <a:r>
              <a:rPr lang="de-DE" dirty="0" smtClean="0">
                <a:hlinkClick r:id="rId2"/>
              </a:rPr>
              <a:t>www.youtube.com/watch?v=HkIRZkAQtQQ</a:t>
            </a:r>
            <a:endParaRPr lang="de-DE" dirty="0" smtClean="0"/>
          </a:p>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53</a:t>
            </a:fld>
            <a:endParaRPr lang="de-DE"/>
          </a:p>
        </p:txBody>
      </p:sp>
    </p:spTree>
    <p:extLst>
      <p:ext uri="{BB962C8B-B14F-4D97-AF65-F5344CB8AC3E}">
        <p14:creationId xmlns:p14="http://schemas.microsoft.com/office/powerpoint/2010/main" val="3467470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Demenzfilm: Sport</a:t>
            </a:r>
            <a:endParaRPr lang="de-DE" dirty="0"/>
          </a:p>
        </p:txBody>
      </p:sp>
      <p:sp>
        <p:nvSpPr>
          <p:cNvPr id="3" name="Inhaltsplatzhalter 2"/>
          <p:cNvSpPr>
            <a:spLocks noGrp="1"/>
          </p:cNvSpPr>
          <p:nvPr>
            <p:ph idx="1"/>
          </p:nvPr>
        </p:nvSpPr>
        <p:spPr/>
        <p:txBody>
          <a:bodyPr/>
          <a:lstStyle/>
          <a:p>
            <a:endParaRPr lang="de-DE"/>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54</a:t>
            </a:fld>
            <a:endParaRPr lang="de-DE"/>
          </a:p>
        </p:txBody>
      </p:sp>
    </p:spTree>
    <p:extLst>
      <p:ext uri="{BB962C8B-B14F-4D97-AF65-F5344CB8AC3E}">
        <p14:creationId xmlns:p14="http://schemas.microsoft.com/office/powerpoint/2010/main" val="2203005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457200" y="1600201"/>
            <a:ext cx="8186766" cy="3043246"/>
          </a:xfrm>
        </p:spPr>
        <p:txBody>
          <a:bodyPr>
            <a:normAutofit fontScale="40000" lnSpcReduction="20000"/>
          </a:bodyPr>
          <a:lstStyle/>
          <a:p>
            <a:pPr>
              <a:buNone/>
            </a:pPr>
            <a:endParaRPr lang="de-DE" sz="1000" b="1" dirty="0" smtClean="0"/>
          </a:p>
          <a:p>
            <a:pPr>
              <a:buNone/>
            </a:pPr>
            <a:endParaRPr lang="de-DE" sz="1000" b="1" dirty="0"/>
          </a:p>
          <a:p>
            <a:pPr>
              <a:buNone/>
            </a:pPr>
            <a:endParaRPr lang="de-DE" sz="1000" b="1" dirty="0" smtClean="0"/>
          </a:p>
          <a:p>
            <a:pPr algn="ctr">
              <a:buNone/>
            </a:pPr>
            <a:r>
              <a:rPr lang="de-DE" sz="4600" dirty="0" smtClean="0"/>
              <a:t>  </a:t>
            </a:r>
          </a:p>
          <a:p>
            <a:pPr>
              <a:buNone/>
            </a:pPr>
            <a:r>
              <a:rPr lang="de-DE" sz="10000" dirty="0" smtClean="0"/>
              <a:t>                         Danke </a:t>
            </a:r>
          </a:p>
          <a:p>
            <a:pPr>
              <a:buNone/>
            </a:pPr>
            <a:r>
              <a:rPr lang="de-DE" sz="10000" dirty="0" smtClean="0"/>
              <a:t>            für Ihre Aufmerksamkeit</a:t>
            </a:r>
          </a:p>
          <a:p>
            <a:pPr>
              <a:buNone/>
            </a:pPr>
            <a:endParaRPr lang="de-DE" sz="11200" dirty="0" smtClean="0"/>
          </a:p>
          <a:p>
            <a:pPr>
              <a:buNone/>
            </a:pPr>
            <a:endParaRPr lang="de-DE" sz="1000" b="1" dirty="0"/>
          </a:p>
          <a:p>
            <a:pPr>
              <a:buNone/>
            </a:pPr>
            <a:r>
              <a:rPr lang="de-DE" sz="2000" b="1" dirty="0" smtClean="0"/>
              <a:t> </a:t>
            </a:r>
            <a:endParaRPr lang="de-DE" sz="3300" dirty="0" smtClean="0"/>
          </a:p>
          <a:p>
            <a:pPr>
              <a:buNone/>
            </a:pPr>
            <a:r>
              <a:rPr lang="de-DE" sz="3300" b="1" dirty="0" smtClean="0"/>
              <a:t> </a:t>
            </a:r>
            <a:endParaRPr lang="de-DE" sz="3300" dirty="0"/>
          </a:p>
          <a:p>
            <a:endParaRPr lang="de-DE" dirty="0"/>
          </a:p>
        </p:txBody>
      </p:sp>
      <p:sp>
        <p:nvSpPr>
          <p:cNvPr id="4" name="Datumsplatzhalter 3"/>
          <p:cNvSpPr>
            <a:spLocks noGrp="1"/>
          </p:cNvSpPr>
          <p:nvPr>
            <p:ph type="dt" sz="half" idx="10"/>
          </p:nvPr>
        </p:nvSpPr>
        <p:spPr/>
        <p:txBody>
          <a:bodyPr/>
          <a:lstStyle/>
          <a:p>
            <a:fld id="{17FBC9AD-97B6-46BA-B2DB-AC41C4132B2E}" type="datetime1">
              <a:rPr lang="de-DE" smtClean="0"/>
              <a:pPr/>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55</a:t>
            </a:fld>
            <a:endParaRPr lang="de-DE"/>
          </a:p>
        </p:txBody>
      </p:sp>
      <p:sp>
        <p:nvSpPr>
          <p:cNvPr id="6" name="Fußzeilenplatzhalter 5"/>
          <p:cNvSpPr>
            <a:spLocks noGrp="1"/>
          </p:cNvSpPr>
          <p:nvPr>
            <p:ph type="ftr" sz="quarter" idx="11"/>
          </p:nvPr>
        </p:nvSpPr>
        <p:spPr/>
        <p:txBody>
          <a:bodyPr/>
          <a:lstStyle/>
          <a:p>
            <a:r>
              <a:rPr lang="de-DE" dirty="0" smtClean="0"/>
              <a:t>Zusammenstellung Ingrid Schmidt-Schwabe</a:t>
            </a:r>
            <a:endParaRPr lang="de-DE" dirty="0"/>
          </a:p>
        </p:txBody>
      </p:sp>
      <p:pic>
        <p:nvPicPr>
          <p:cNvPr id="7" name="Picture 2" descr="C:\Eigene Dateien\Eigene Daten\1.0 Gültig  für alle Jahre\Logo fwz Janka\Logo mit FWZ\FWZ_BadNauheim_mit_Logo_4c.jpg"/>
          <p:cNvPicPr>
            <a:picLocks noChangeAspect="1" noChangeArrowheads="1"/>
          </p:cNvPicPr>
          <p:nvPr/>
        </p:nvPicPr>
        <p:blipFill>
          <a:blip r:embed="rId3" cstate="print"/>
          <a:srcRect/>
          <a:stretch>
            <a:fillRect/>
          </a:stretch>
        </p:blipFill>
        <p:spPr bwMode="auto">
          <a:xfrm>
            <a:off x="642910" y="428604"/>
            <a:ext cx="1435169" cy="1571636"/>
          </a:xfrm>
          <a:prstGeom prst="rect">
            <a:avLst/>
          </a:prstGeom>
          <a:noFill/>
        </p:spPr>
      </p:pic>
      <p:pic>
        <p:nvPicPr>
          <p:cNvPr id="91142" name="Picture 6" descr="Bild der Ecard"/>
          <p:cNvPicPr>
            <a:picLocks noChangeAspect="1" noChangeArrowheads="1"/>
          </p:cNvPicPr>
          <p:nvPr/>
        </p:nvPicPr>
        <p:blipFill>
          <a:blip r:embed="rId4" cstate="print"/>
          <a:srcRect/>
          <a:stretch>
            <a:fillRect/>
          </a:stretch>
        </p:blipFill>
        <p:spPr bwMode="auto">
          <a:xfrm>
            <a:off x="3286116" y="3857628"/>
            <a:ext cx="1716065" cy="12144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467544" y="1052736"/>
            <a:ext cx="8352928" cy="4525963"/>
          </a:xfrm>
        </p:spPr>
        <p:txBody>
          <a:bodyPr>
            <a:normAutofit fontScale="62500" lnSpcReduction="20000"/>
          </a:bodyPr>
          <a:lstStyle/>
          <a:p>
            <a:pPr>
              <a:buNone/>
            </a:pPr>
            <a:endParaRPr lang="de-DE" sz="1000" b="1" dirty="0" smtClean="0"/>
          </a:p>
          <a:p>
            <a:pPr>
              <a:buNone/>
            </a:pPr>
            <a:endParaRPr lang="de-DE" sz="1000" b="1" dirty="0"/>
          </a:p>
          <a:p>
            <a:pPr>
              <a:buNone/>
            </a:pPr>
            <a:endParaRPr lang="de-DE" sz="1000" b="1" dirty="0" smtClean="0"/>
          </a:p>
          <a:p>
            <a:pPr algn="ctr">
              <a:buNone/>
            </a:pPr>
            <a:r>
              <a:rPr lang="de-DE" sz="4600" dirty="0" smtClean="0"/>
              <a:t>  </a:t>
            </a:r>
          </a:p>
          <a:p>
            <a:pPr algn="ctr">
              <a:buNone/>
            </a:pPr>
            <a:r>
              <a:rPr lang="de-DE" sz="3600" dirty="0" smtClean="0"/>
              <a:t> </a:t>
            </a:r>
            <a:endParaRPr lang="de-DE" sz="9600" dirty="0"/>
          </a:p>
          <a:p>
            <a:pPr algn="ctr">
              <a:buNone/>
            </a:pPr>
            <a:r>
              <a:rPr lang="de-DE" sz="9800" dirty="0" smtClean="0"/>
              <a:t>Jetzt kommt die Werbung</a:t>
            </a:r>
          </a:p>
          <a:p>
            <a:pPr>
              <a:buNone/>
            </a:pPr>
            <a:endParaRPr lang="de-DE" sz="11200" dirty="0" smtClean="0"/>
          </a:p>
          <a:p>
            <a:pPr>
              <a:buNone/>
            </a:pPr>
            <a:endParaRPr lang="de-DE" sz="1000" b="1" dirty="0"/>
          </a:p>
          <a:p>
            <a:pPr>
              <a:buNone/>
            </a:pPr>
            <a:r>
              <a:rPr lang="de-DE" sz="4500" b="1" dirty="0" smtClean="0"/>
              <a:t> </a:t>
            </a:r>
            <a:endParaRPr lang="de-DE" sz="4500" dirty="0"/>
          </a:p>
        </p:txBody>
      </p:sp>
      <p:sp>
        <p:nvSpPr>
          <p:cNvPr id="4" name="Datumsplatzhalter 3"/>
          <p:cNvSpPr>
            <a:spLocks noGrp="1"/>
          </p:cNvSpPr>
          <p:nvPr>
            <p:ph type="dt" sz="half" idx="10"/>
          </p:nvPr>
        </p:nvSpPr>
        <p:spPr/>
        <p:txBody>
          <a:bodyPr/>
          <a:lstStyle/>
          <a:p>
            <a:fld id="{17FBC9AD-97B6-46BA-B2DB-AC41C4132B2E}" type="datetime1">
              <a:rPr lang="de-DE" smtClean="0"/>
              <a:pPr/>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56</a:t>
            </a:fld>
            <a:endParaRPr lang="de-DE"/>
          </a:p>
        </p:txBody>
      </p:sp>
      <p:sp>
        <p:nvSpPr>
          <p:cNvPr id="6" name="Fußzeilenplatzhalter 5"/>
          <p:cNvSpPr>
            <a:spLocks noGrp="1"/>
          </p:cNvSpPr>
          <p:nvPr>
            <p:ph type="ftr" sz="quarter" idx="11"/>
          </p:nvPr>
        </p:nvSpPr>
        <p:spPr/>
        <p:txBody>
          <a:bodyPr/>
          <a:lstStyle/>
          <a:p>
            <a:r>
              <a:rPr lang="de-DE" dirty="0" smtClean="0"/>
              <a:t>Zusammenstellung Ingrid Schmidt-Schwabe</a:t>
            </a:r>
            <a:endParaRPr lang="de-DE" dirty="0"/>
          </a:p>
        </p:txBody>
      </p:sp>
      <p:pic>
        <p:nvPicPr>
          <p:cNvPr id="7" name="Picture 2" descr="C:\Eigene Dateien\Eigene Daten\1.0 Gültig  für alle Jahre\Logo fwz Janka\Logo mit FWZ\FWZ_BadNauheim_mit_Logo_4c.jpg"/>
          <p:cNvPicPr>
            <a:picLocks noChangeAspect="1" noChangeArrowheads="1"/>
          </p:cNvPicPr>
          <p:nvPr/>
        </p:nvPicPr>
        <p:blipFill>
          <a:blip r:embed="rId3" cstate="print"/>
          <a:srcRect/>
          <a:stretch>
            <a:fillRect/>
          </a:stretch>
        </p:blipFill>
        <p:spPr bwMode="auto">
          <a:xfrm>
            <a:off x="712742" y="0"/>
            <a:ext cx="1435169" cy="1571636"/>
          </a:xfrm>
          <a:prstGeom prst="rect">
            <a:avLst/>
          </a:prstGeom>
          <a:noFill/>
        </p:spPr>
      </p:pic>
    </p:spTree>
    <p:extLst>
      <p:ext uri="{BB962C8B-B14F-4D97-AF65-F5344CB8AC3E}">
        <p14:creationId xmlns:p14="http://schemas.microsoft.com/office/powerpoint/2010/main" val="7600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Rettung aus der Dose</a:t>
            </a:r>
            <a:endParaRPr lang="de-DE" dirty="0"/>
          </a:p>
        </p:txBody>
      </p:sp>
      <p:sp>
        <p:nvSpPr>
          <p:cNvPr id="3" name="Inhaltsplatzhalter 2"/>
          <p:cNvSpPr>
            <a:spLocks noGrp="1"/>
          </p:cNvSpPr>
          <p:nvPr>
            <p:ph idx="1"/>
          </p:nvPr>
        </p:nvSpPr>
        <p:spPr/>
        <p:txBody>
          <a:bodyPr/>
          <a:lstStyle/>
          <a:p>
            <a:endParaRPr lang="de-DE" dirty="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57</a:t>
            </a:fld>
            <a:endParaRPr lang="de-DE"/>
          </a:p>
        </p:txBody>
      </p:sp>
      <p:pic>
        <p:nvPicPr>
          <p:cNvPr id="12" name="Grafik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204864"/>
            <a:ext cx="3376736" cy="4061047"/>
          </a:xfrm>
          <a:prstGeom prst="rect">
            <a:avLst/>
          </a:prstGeom>
          <a:noFill/>
          <a:ln>
            <a:noFill/>
          </a:ln>
        </p:spPr>
      </p:pic>
      <p:pic>
        <p:nvPicPr>
          <p:cNvPr id="14" name="Grafik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872"/>
            <a:ext cx="2502471" cy="4042965"/>
          </a:xfrm>
          <a:prstGeom prst="rect">
            <a:avLst/>
          </a:prstGeom>
          <a:noFill/>
          <a:ln>
            <a:noFill/>
          </a:ln>
        </p:spPr>
      </p:pic>
      <p:pic>
        <p:nvPicPr>
          <p:cNvPr id="15" name="Grafik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276872"/>
            <a:ext cx="2879639" cy="4059141"/>
          </a:xfrm>
          <a:prstGeom prst="rect">
            <a:avLst/>
          </a:prstGeom>
          <a:noFill/>
          <a:ln>
            <a:noFill/>
          </a:ln>
        </p:spPr>
      </p:pic>
      <p:pic>
        <p:nvPicPr>
          <p:cNvPr id="16" name="Grafik 15" descr="Dosenrettung Flyer25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260648"/>
            <a:ext cx="1246088" cy="2072269"/>
          </a:xfrm>
          <a:prstGeom prst="rect">
            <a:avLst/>
          </a:prstGeom>
          <a:noFill/>
          <a:ln>
            <a:noFill/>
          </a:ln>
        </p:spPr>
      </p:pic>
    </p:spTree>
    <p:extLst>
      <p:ext uri="{BB962C8B-B14F-4D97-AF65-F5344CB8AC3E}">
        <p14:creationId xmlns:p14="http://schemas.microsoft.com/office/powerpoint/2010/main" val="40067080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58</a:t>
            </a:fld>
            <a:endParaRPr lang="de-DE"/>
          </a:p>
        </p:txBody>
      </p:sp>
      <p:pic>
        <p:nvPicPr>
          <p:cNvPr id="6" name="Grafik 5"/>
          <p:cNvPicPr/>
          <p:nvPr/>
        </p:nvPicPr>
        <p:blipFill rotWithShape="1">
          <a:blip r:embed="rId2">
            <a:extLst>
              <a:ext uri="{28A0092B-C50C-407E-A947-70E740481C1C}">
                <a14:useLocalDpi xmlns:a14="http://schemas.microsoft.com/office/drawing/2010/main" val="0"/>
              </a:ext>
            </a:extLst>
          </a:blip>
          <a:srcRect l="7447" t="27515" r="32299" b="17935"/>
          <a:stretch/>
        </p:blipFill>
        <p:spPr bwMode="auto">
          <a:xfrm>
            <a:off x="107504" y="188640"/>
            <a:ext cx="8791912" cy="6167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6792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560" y="276993"/>
            <a:ext cx="8229600" cy="5744295"/>
          </a:xfrm>
        </p:spPr>
        <p:txBody>
          <a:bodyPr>
            <a:normAutofit fontScale="25000" lnSpcReduction="20000"/>
          </a:bodyPr>
          <a:lstStyle/>
          <a:p>
            <a:pPr fontAlgn="base"/>
            <a:endParaRPr lang="de-DE" sz="5000" dirty="0"/>
          </a:p>
          <a:p>
            <a:pPr marL="0" indent="0" fontAlgn="base">
              <a:buNone/>
            </a:pPr>
            <a:r>
              <a:rPr lang="de-DE" sz="11200" dirty="0" smtClean="0">
                <a:solidFill>
                  <a:srgbClr val="C00000"/>
                </a:solidFill>
              </a:rPr>
              <a:t>                  Rettungsdose</a:t>
            </a:r>
          </a:p>
          <a:p>
            <a:pPr marL="0" indent="0" fontAlgn="base">
              <a:buNone/>
            </a:pPr>
            <a:r>
              <a:rPr lang="de-DE" sz="11200" dirty="0" smtClean="0"/>
              <a:t> </a:t>
            </a:r>
          </a:p>
          <a:p>
            <a:pPr marL="0" indent="0" fontAlgn="base">
              <a:buNone/>
            </a:pPr>
            <a:r>
              <a:rPr lang="de-DE" sz="11200" dirty="0" smtClean="0"/>
              <a:t>Liefert Ersthelfern wichtige Krankendaten </a:t>
            </a:r>
          </a:p>
          <a:p>
            <a:pPr marL="0" indent="0" fontAlgn="base">
              <a:buNone/>
            </a:pPr>
            <a:r>
              <a:rPr lang="de-DE" sz="8800" b="1" dirty="0" smtClean="0">
                <a:solidFill>
                  <a:srgbClr val="CC0000"/>
                </a:solidFill>
              </a:rPr>
              <a:t>(Die Dose gibt es im </a:t>
            </a:r>
            <a:r>
              <a:rPr lang="de-DE" sz="8800" b="1" dirty="0" err="1" smtClean="0">
                <a:solidFill>
                  <a:srgbClr val="CC0000"/>
                </a:solidFill>
              </a:rPr>
              <a:t>Freiwillligenzentrum</a:t>
            </a:r>
            <a:r>
              <a:rPr lang="de-DE" sz="8800" b="1" dirty="0" smtClean="0">
                <a:solidFill>
                  <a:srgbClr val="CC0000"/>
                </a:solidFill>
              </a:rPr>
              <a:t>)</a:t>
            </a:r>
          </a:p>
          <a:p>
            <a:pPr marL="0" indent="0" fontAlgn="base">
              <a:buNone/>
            </a:pPr>
            <a:r>
              <a:rPr lang="de-DE" sz="8000" dirty="0" smtClean="0"/>
              <a:t> </a:t>
            </a:r>
          </a:p>
          <a:p>
            <a:pPr fontAlgn="base"/>
            <a:r>
              <a:rPr lang="de-DE" sz="8800" dirty="0" smtClean="0"/>
              <a:t>Damit Ersthelfer im Notfall direkt alle relevanten </a:t>
            </a:r>
          </a:p>
          <a:p>
            <a:pPr marL="0" indent="0" fontAlgn="base">
              <a:buNone/>
            </a:pPr>
            <a:r>
              <a:rPr lang="de-DE" sz="8800" dirty="0" smtClean="0"/>
              <a:t>      Informationen zur Hand haben und keine wertvolle Zeit zur Rettung</a:t>
            </a:r>
          </a:p>
          <a:p>
            <a:pPr marL="0" indent="0" fontAlgn="base">
              <a:buNone/>
            </a:pPr>
            <a:r>
              <a:rPr lang="de-DE" sz="8800" dirty="0"/>
              <a:t> </a:t>
            </a:r>
            <a:r>
              <a:rPr lang="de-DE" sz="8800" dirty="0" smtClean="0"/>
              <a:t>     von kranken oder verletzten Personen verschwendet wird, gibt es  </a:t>
            </a:r>
          </a:p>
          <a:p>
            <a:pPr marL="0" indent="0" fontAlgn="base">
              <a:buNone/>
            </a:pPr>
            <a:r>
              <a:rPr lang="de-DE" sz="8800" dirty="0"/>
              <a:t> </a:t>
            </a:r>
            <a:r>
              <a:rPr lang="de-DE" sz="8800" dirty="0" smtClean="0"/>
              <a:t>     jetzt die Rettungsdose. </a:t>
            </a:r>
          </a:p>
          <a:p>
            <a:pPr fontAlgn="base"/>
            <a:r>
              <a:rPr lang="de-DE" sz="8800" dirty="0" smtClean="0"/>
              <a:t>In der Dose befindet sich ein Formular in dem neben dem Namen und Adressdaten, Angaben über Krankheiten, Medikamente, Patientenverfügung auch die Kontaktdaten der Angehörigen vermerkt sind.</a:t>
            </a:r>
          </a:p>
          <a:p>
            <a:pPr fontAlgn="base"/>
            <a:r>
              <a:rPr lang="de-DE" sz="8800" dirty="0" smtClean="0"/>
              <a:t>Die Dose soll in der Innentür des Kühlschranks platziert werden. Aufkleber auf der Außenseite des Kühlschranks und an der Innenseite der Haustür sollen darauf hinweisen.</a:t>
            </a:r>
          </a:p>
          <a:p>
            <a:pPr marL="0" indent="0" fontAlgn="base">
              <a:buNone/>
            </a:pPr>
            <a:endParaRPr lang="de-DE" sz="8800" dirty="0" smtClean="0"/>
          </a:p>
          <a:p>
            <a:pPr marL="0" indent="0">
              <a:buNone/>
            </a:pPr>
            <a:r>
              <a:rPr lang="de-DE" sz="8800" dirty="0" smtClean="0"/>
              <a:t> </a:t>
            </a:r>
          </a:p>
          <a:p>
            <a:pPr marL="0" indent="0">
              <a:buNone/>
            </a:pPr>
            <a:endParaRPr lang="de-DE" dirty="0"/>
          </a:p>
          <a:p>
            <a:pPr marL="0" indent="0">
              <a:buNone/>
            </a:pPr>
            <a:r>
              <a:rPr lang="de-DE" dirty="0" smtClean="0"/>
              <a:t> </a:t>
            </a:r>
          </a:p>
          <a:p>
            <a:endParaRPr lang="de-DE" u="sng" dirty="0" smtClean="0"/>
          </a:p>
          <a:p>
            <a:pPr marL="0" indent="0">
              <a:buNone/>
            </a:pPr>
            <a:endParaRPr lang="de-DE" dirty="0" smtClean="0"/>
          </a:p>
          <a:p>
            <a:pPr>
              <a:buNone/>
            </a:pPr>
            <a:r>
              <a:rPr lang="de-DE" dirty="0" smtClean="0"/>
              <a:t> </a:t>
            </a:r>
          </a:p>
          <a:p>
            <a:endParaRPr lang="de-DE" dirty="0"/>
          </a:p>
        </p:txBody>
      </p:sp>
      <p:pic>
        <p:nvPicPr>
          <p:cNvPr id="7" name="Grafik 6"/>
          <p:cNvPicPr>
            <a:picLocks noChangeAspect="1"/>
          </p:cNvPicPr>
          <p:nvPr/>
        </p:nvPicPr>
        <p:blipFill>
          <a:blip r:embed="rId3" cstate="print"/>
          <a:stretch>
            <a:fillRect/>
          </a:stretch>
        </p:blipFill>
        <p:spPr>
          <a:xfrm>
            <a:off x="395536" y="188640"/>
            <a:ext cx="1004728" cy="1187165"/>
          </a:xfrm>
          <a:prstGeom prst="rect">
            <a:avLst/>
          </a:prstGeom>
        </p:spPr>
      </p:pic>
      <p:sp>
        <p:nvSpPr>
          <p:cNvPr id="2" name="Fußzeilenplatzhalter 1"/>
          <p:cNvSpPr>
            <a:spLocks noGrp="1"/>
          </p:cNvSpPr>
          <p:nvPr>
            <p:ph type="ftr" sz="quarter" idx="11"/>
          </p:nvPr>
        </p:nvSpPr>
        <p:spPr/>
        <p:txBody>
          <a:bodyPr/>
          <a:lstStyle/>
          <a:p>
            <a:r>
              <a:rPr lang="de-DE" smtClean="0"/>
              <a:t>Zusammenstellung Ingrid Schmidt-Schwabe</a:t>
            </a:r>
            <a:endParaRPr lang="de-DE"/>
          </a:p>
        </p:txBody>
      </p:sp>
      <p:sp>
        <p:nvSpPr>
          <p:cNvPr id="4" name="Datumsplatzhalter 3"/>
          <p:cNvSpPr>
            <a:spLocks noGrp="1"/>
          </p:cNvSpPr>
          <p:nvPr>
            <p:ph type="dt" sz="half" idx="10"/>
          </p:nvPr>
        </p:nvSpPr>
        <p:spPr/>
        <p:txBody>
          <a:bodyPr/>
          <a:lstStyle/>
          <a:p>
            <a:fld id="{242E3721-C840-4DCC-BDB5-AD30BE82AD05}" type="datetime1">
              <a:rPr lang="de-DE" smtClean="0"/>
              <a:pPr/>
              <a:t>30.09.2020</a:t>
            </a:fld>
            <a:endParaRPr lang="de-DE"/>
          </a:p>
        </p:txBody>
      </p:sp>
      <p:pic>
        <p:nvPicPr>
          <p:cNvPr id="6" name="Inhaltsplatzhalter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92696"/>
            <a:ext cx="2304256" cy="2088232"/>
          </a:xfrm>
          <a:prstGeom prst="rect">
            <a:avLst/>
          </a:prstGeom>
          <a:noFill/>
          <a:ln>
            <a:noFill/>
          </a:ln>
        </p:spPr>
      </p:pic>
    </p:spTree>
    <p:extLst>
      <p:ext uri="{BB962C8B-B14F-4D97-AF65-F5344CB8AC3E}">
        <p14:creationId xmlns:p14="http://schemas.microsoft.com/office/powerpoint/2010/main" val="332651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44847"/>
            <a:ext cx="8229600" cy="1175952"/>
          </a:xfrm>
        </p:spPr>
        <p:txBody>
          <a:bodyPr>
            <a:normAutofit/>
          </a:bodyPr>
          <a:lstStyle/>
          <a:p>
            <a:pPr algn="l"/>
            <a:r>
              <a:rPr lang="de-DE" sz="2800" dirty="0" smtClean="0"/>
              <a:t>       </a:t>
            </a:r>
            <a:r>
              <a:rPr lang="de-DE" sz="2800" b="1" dirty="0" smtClean="0">
                <a:solidFill>
                  <a:srgbClr val="0070C0"/>
                </a:solidFill>
              </a:rPr>
              <a:t>die häufigsten primären Demenzformen 90%</a:t>
            </a:r>
            <a:endParaRPr lang="de-DE" sz="2000" b="1" dirty="0">
              <a:solidFill>
                <a:srgbClr val="0070C0"/>
              </a:solidFill>
            </a:endParaRPr>
          </a:p>
        </p:txBody>
      </p:sp>
      <p:sp>
        <p:nvSpPr>
          <p:cNvPr id="3" name="Inhaltsplatzhalter 2"/>
          <p:cNvSpPr>
            <a:spLocks noGrp="1"/>
          </p:cNvSpPr>
          <p:nvPr>
            <p:ph idx="1"/>
          </p:nvPr>
        </p:nvSpPr>
        <p:spPr>
          <a:xfrm>
            <a:off x="390364" y="836712"/>
            <a:ext cx="8363272" cy="5126055"/>
          </a:xfrm>
        </p:spPr>
        <p:txBody>
          <a:bodyPr>
            <a:normAutofit fontScale="62500" lnSpcReduction="20000"/>
          </a:bodyPr>
          <a:lstStyle/>
          <a:p>
            <a:r>
              <a:rPr lang="de-DE" sz="3500" b="1" dirty="0" smtClean="0">
                <a:solidFill>
                  <a:srgbClr val="0070C0"/>
                </a:solidFill>
              </a:rPr>
              <a:t>Alzheimer Demenz  </a:t>
            </a:r>
          </a:p>
          <a:p>
            <a:endParaRPr lang="de-DE" sz="3500" b="1" dirty="0" smtClean="0">
              <a:solidFill>
                <a:srgbClr val="0070C0"/>
              </a:solidFill>
            </a:endParaRPr>
          </a:p>
          <a:p>
            <a:r>
              <a:rPr lang="de-DE" sz="3500" b="1" dirty="0" smtClean="0">
                <a:solidFill>
                  <a:srgbClr val="0070C0"/>
                </a:solidFill>
              </a:rPr>
              <a:t>Vaskuläre (gefäßbedingte) Demenz  </a:t>
            </a:r>
          </a:p>
          <a:p>
            <a:pPr marL="0" indent="0">
              <a:buNone/>
            </a:pPr>
            <a:endParaRPr lang="de-DE" sz="2900" dirty="0" smtClean="0">
              <a:solidFill>
                <a:srgbClr val="0070C0"/>
              </a:solidFill>
            </a:endParaRPr>
          </a:p>
          <a:p>
            <a:r>
              <a:rPr lang="de-DE" sz="3500" b="1" dirty="0" err="1" smtClean="0">
                <a:solidFill>
                  <a:srgbClr val="0070C0"/>
                </a:solidFill>
              </a:rPr>
              <a:t>Lewy</a:t>
            </a:r>
            <a:r>
              <a:rPr lang="de-DE" sz="3500" b="1" dirty="0" smtClean="0">
                <a:solidFill>
                  <a:srgbClr val="0070C0"/>
                </a:solidFill>
              </a:rPr>
              <a:t>-</a:t>
            </a:r>
            <a:r>
              <a:rPr lang="de-DE" sz="3500" b="1" dirty="0" err="1" smtClean="0">
                <a:solidFill>
                  <a:srgbClr val="0070C0"/>
                </a:solidFill>
              </a:rPr>
              <a:t>Körperchen</a:t>
            </a:r>
            <a:r>
              <a:rPr lang="de-DE" sz="3500" b="1" dirty="0" smtClean="0">
                <a:solidFill>
                  <a:srgbClr val="0070C0"/>
                </a:solidFill>
              </a:rPr>
              <a:t>-Demenz</a:t>
            </a:r>
            <a:endParaRPr lang="de-DE" sz="3500" dirty="0" smtClean="0">
              <a:solidFill>
                <a:srgbClr val="0070C0"/>
              </a:solidFill>
            </a:endParaRPr>
          </a:p>
          <a:p>
            <a:pPr marL="0" indent="0">
              <a:buNone/>
            </a:pPr>
            <a:r>
              <a:rPr lang="de-DE" sz="2800" dirty="0" smtClean="0"/>
              <a:t>      optische Halluzinationen und starke </a:t>
            </a:r>
            <a:r>
              <a:rPr lang="de-DE" sz="2800" dirty="0"/>
              <a:t>Schwankungen der geistigen </a:t>
            </a:r>
            <a:endParaRPr lang="de-DE" sz="2800" dirty="0" smtClean="0"/>
          </a:p>
          <a:p>
            <a:pPr marL="0" indent="0">
              <a:buNone/>
            </a:pPr>
            <a:r>
              <a:rPr lang="de-DE" sz="2800" dirty="0"/>
              <a:t> </a:t>
            </a:r>
            <a:r>
              <a:rPr lang="de-DE" sz="2800" dirty="0" smtClean="0"/>
              <a:t>     Leistungsfähigkeit (ähnelt </a:t>
            </a:r>
            <a:r>
              <a:rPr lang="de-DE" sz="2800" dirty="0"/>
              <a:t>Alzheimer</a:t>
            </a:r>
            <a:r>
              <a:rPr lang="de-DE" sz="2800" dirty="0" smtClean="0"/>
              <a:t>), Parkinson-ähnliche Symptomatik, </a:t>
            </a:r>
          </a:p>
          <a:p>
            <a:pPr marL="0" indent="0">
              <a:buNone/>
            </a:pPr>
            <a:r>
              <a:rPr lang="de-DE" sz="2800" dirty="0"/>
              <a:t> </a:t>
            </a:r>
            <a:r>
              <a:rPr lang="de-DE" sz="2800" dirty="0" smtClean="0"/>
              <a:t>     (unwillkürliches Zittern der Hände Steifigkeit  der Bewegungen)  </a:t>
            </a:r>
            <a:endParaRPr lang="de-DE" sz="2900" dirty="0" smtClean="0"/>
          </a:p>
          <a:p>
            <a:pPr marL="0" indent="0">
              <a:buNone/>
            </a:pPr>
            <a:r>
              <a:rPr lang="de-DE" sz="2900" dirty="0" smtClean="0"/>
              <a:t> </a:t>
            </a:r>
            <a:endParaRPr lang="de-DE" sz="2900" dirty="0" smtClean="0">
              <a:solidFill>
                <a:srgbClr val="0070C0"/>
              </a:solidFill>
            </a:endParaRPr>
          </a:p>
          <a:p>
            <a:r>
              <a:rPr lang="de-DE" sz="3500" b="1" dirty="0" smtClean="0">
                <a:solidFill>
                  <a:srgbClr val="0070C0"/>
                </a:solidFill>
              </a:rPr>
              <a:t>Frontotemporale Demenz </a:t>
            </a:r>
            <a:r>
              <a:rPr lang="de-DE" sz="2900" b="1" dirty="0" smtClean="0">
                <a:solidFill>
                  <a:srgbClr val="0070C0"/>
                </a:solidFill>
              </a:rPr>
              <a:t>bzw. Morbus Pick </a:t>
            </a:r>
            <a:r>
              <a:rPr lang="de-DE" sz="2800" b="1" dirty="0" smtClean="0">
                <a:solidFill>
                  <a:srgbClr val="0070C0"/>
                </a:solidFill>
              </a:rPr>
              <a:t> </a:t>
            </a:r>
            <a:r>
              <a:rPr lang="de-DE" sz="2800" dirty="0"/>
              <a:t>an der Menschen typischerweise bereits im mittleren Lebensalter erkranken</a:t>
            </a:r>
            <a:r>
              <a:rPr lang="de-DE" sz="2800" dirty="0" smtClean="0"/>
              <a:t>.</a:t>
            </a:r>
            <a:endParaRPr lang="de-DE" sz="2800" b="1" dirty="0" smtClean="0"/>
          </a:p>
          <a:p>
            <a:pPr marL="0" indent="0">
              <a:buNone/>
            </a:pPr>
            <a:r>
              <a:rPr lang="de-DE" sz="2800" dirty="0"/>
              <a:t> </a:t>
            </a:r>
            <a:r>
              <a:rPr lang="de-DE" sz="2800" dirty="0" smtClean="0"/>
              <a:t>      Gehirnrückbildung </a:t>
            </a:r>
            <a:r>
              <a:rPr lang="de-DE" sz="2800" dirty="0"/>
              <a:t>an Stirn- und </a:t>
            </a:r>
            <a:r>
              <a:rPr lang="de-DE" sz="2800" dirty="0" smtClean="0"/>
              <a:t>Schläfenlappen: betrifft  Sprachzentrum </a:t>
            </a:r>
          </a:p>
          <a:p>
            <a:pPr marL="0" indent="0">
              <a:buNone/>
            </a:pPr>
            <a:r>
              <a:rPr lang="de-DE" sz="2800" dirty="0"/>
              <a:t> </a:t>
            </a:r>
            <a:r>
              <a:rPr lang="de-DE" sz="2800" dirty="0" smtClean="0"/>
              <a:t>      und </a:t>
            </a:r>
            <a:r>
              <a:rPr lang="de-DE" sz="2800" dirty="0"/>
              <a:t>viele durch Erziehung antrainierte </a:t>
            </a:r>
            <a:r>
              <a:rPr lang="de-DE" sz="2800" dirty="0" smtClean="0"/>
              <a:t>Verhaltensregeln. Persönlichkeits-</a:t>
            </a:r>
          </a:p>
          <a:p>
            <a:pPr marL="0" indent="0">
              <a:buNone/>
            </a:pPr>
            <a:r>
              <a:rPr lang="de-DE" sz="2800" dirty="0"/>
              <a:t> </a:t>
            </a:r>
            <a:r>
              <a:rPr lang="de-DE" sz="2800" dirty="0" smtClean="0"/>
              <a:t>      </a:t>
            </a:r>
            <a:r>
              <a:rPr lang="de-DE" sz="2800" dirty="0" err="1" smtClean="0"/>
              <a:t>veränderung</a:t>
            </a:r>
            <a:r>
              <a:rPr lang="de-DE" sz="2800" dirty="0" smtClean="0"/>
              <a:t> (Tics) während das Gedächtnis weitgehend erhalten bleibt  </a:t>
            </a:r>
          </a:p>
          <a:p>
            <a:endParaRPr lang="de-DE" sz="2900" dirty="0" smtClean="0">
              <a:solidFill>
                <a:srgbClr val="0070C0"/>
              </a:solidFill>
            </a:endParaRPr>
          </a:p>
          <a:p>
            <a:r>
              <a:rPr lang="de-DE" sz="3500" b="1" dirty="0" smtClean="0">
                <a:solidFill>
                  <a:srgbClr val="0070C0"/>
                </a:solidFill>
              </a:rPr>
              <a:t>Morbus Parkinson</a:t>
            </a:r>
          </a:p>
          <a:p>
            <a:pPr marL="0" indent="0">
              <a:buNone/>
            </a:pPr>
            <a:r>
              <a:rPr lang="de-DE" sz="2800" dirty="0" smtClean="0"/>
              <a:t>      40% der Patienten entwickeln </a:t>
            </a:r>
            <a:r>
              <a:rPr lang="de-DE" sz="2800" dirty="0"/>
              <a:t>eine Demenz. </a:t>
            </a:r>
            <a:r>
              <a:rPr lang="de-DE" sz="2800" dirty="0" smtClean="0"/>
              <a:t> Das Risiko steigt im Alter</a:t>
            </a:r>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6</a:t>
            </a:fld>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040" y="764704"/>
            <a:ext cx="2880320" cy="916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 calcmode="lin" valueType="num">
                                      <p:cBhvr additive="base">
                                        <p:cTn id="47"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4" end="14"/>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 calcmode="lin" valueType="num">
                                      <p:cBhvr additive="base">
                                        <p:cTn id="51" dur="5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457200" y="1600200"/>
            <a:ext cx="8186766" cy="4525963"/>
          </a:xfrm>
        </p:spPr>
        <p:txBody>
          <a:bodyPr>
            <a:normAutofit fontScale="62500" lnSpcReduction="20000"/>
          </a:bodyPr>
          <a:lstStyle/>
          <a:p>
            <a:pPr>
              <a:buNone/>
            </a:pPr>
            <a:endParaRPr lang="de-DE" sz="1000" b="1" dirty="0" smtClean="0"/>
          </a:p>
          <a:p>
            <a:pPr>
              <a:buNone/>
            </a:pPr>
            <a:endParaRPr lang="de-DE" sz="1000" b="1" dirty="0"/>
          </a:p>
          <a:p>
            <a:pPr>
              <a:buNone/>
            </a:pPr>
            <a:endParaRPr lang="de-DE" sz="1000" b="1" dirty="0" smtClean="0"/>
          </a:p>
          <a:p>
            <a:pPr algn="ctr">
              <a:buNone/>
            </a:pPr>
            <a:r>
              <a:rPr lang="de-DE" sz="4600" dirty="0" smtClean="0"/>
              <a:t>  </a:t>
            </a:r>
          </a:p>
          <a:p>
            <a:pPr algn="ctr">
              <a:buNone/>
            </a:pPr>
            <a:r>
              <a:rPr lang="de-DE" sz="11200" dirty="0" smtClean="0"/>
              <a:t>Gedächtnistraining</a:t>
            </a:r>
          </a:p>
          <a:p>
            <a:pPr algn="ctr">
              <a:buNone/>
            </a:pPr>
            <a:r>
              <a:rPr lang="de-DE" sz="11200" dirty="0" smtClean="0"/>
              <a:t>Gehirnjogging</a:t>
            </a:r>
          </a:p>
          <a:p>
            <a:pPr>
              <a:buNone/>
            </a:pPr>
            <a:endParaRPr lang="de-DE" sz="11200" dirty="0" smtClean="0"/>
          </a:p>
          <a:p>
            <a:pPr>
              <a:buNone/>
            </a:pPr>
            <a:endParaRPr lang="de-DE" sz="1000" b="1" dirty="0"/>
          </a:p>
          <a:p>
            <a:pPr>
              <a:buNone/>
            </a:pPr>
            <a:endParaRPr lang="de-DE" sz="1000" b="1" dirty="0" smtClean="0"/>
          </a:p>
          <a:p>
            <a:pPr>
              <a:buNone/>
            </a:pPr>
            <a:r>
              <a:rPr lang="de-DE" sz="2000" b="1" dirty="0" smtClean="0"/>
              <a:t> </a:t>
            </a:r>
            <a:endParaRPr lang="de-DE" dirty="0"/>
          </a:p>
        </p:txBody>
      </p:sp>
      <p:sp>
        <p:nvSpPr>
          <p:cNvPr id="4" name="Datumsplatzhalter 3"/>
          <p:cNvSpPr>
            <a:spLocks noGrp="1"/>
          </p:cNvSpPr>
          <p:nvPr>
            <p:ph type="dt" sz="half" idx="10"/>
          </p:nvPr>
        </p:nvSpPr>
        <p:spPr/>
        <p:txBody>
          <a:bodyPr/>
          <a:lstStyle/>
          <a:p>
            <a:fld id="{0A93AE87-32C9-4464-81F5-CCABA663BFEA}" type="datetime1">
              <a:rPr lang="de-DE" smtClean="0"/>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60</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dirty="0"/>
          </a:p>
        </p:txBody>
      </p:sp>
      <p:pic>
        <p:nvPicPr>
          <p:cNvPr id="7" name="Picture 2" descr="C:\Eigene Dateien\Eigene Daten\1.0 Gültig  für alle Jahre\Logo fwz Janka\Logo mit FWZ\FWZ_BadNauheim_mit_Logo_4c.jpg"/>
          <p:cNvPicPr>
            <a:picLocks noChangeAspect="1" noChangeArrowheads="1"/>
          </p:cNvPicPr>
          <p:nvPr/>
        </p:nvPicPr>
        <p:blipFill>
          <a:blip r:embed="rId3"/>
          <a:srcRect/>
          <a:stretch>
            <a:fillRect/>
          </a:stretch>
        </p:blipFill>
        <p:spPr bwMode="auto">
          <a:xfrm>
            <a:off x="642910" y="428604"/>
            <a:ext cx="1435169" cy="1571636"/>
          </a:xfrm>
          <a:prstGeom prst="rect">
            <a:avLst/>
          </a:prstGeom>
          <a:noFill/>
        </p:spPr>
      </p:pic>
    </p:spTree>
    <p:extLst>
      <p:ext uri="{BB962C8B-B14F-4D97-AF65-F5344CB8AC3E}">
        <p14:creationId xmlns:p14="http://schemas.microsoft.com/office/powerpoint/2010/main" val="28581061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91091"/>
            <a:ext cx="8229600" cy="1143000"/>
          </a:xfrm>
        </p:spPr>
        <p:txBody>
          <a:bodyPr>
            <a:normAutofit fontScale="90000"/>
          </a:bodyPr>
          <a:lstStyle/>
          <a:p>
            <a:pPr algn="l"/>
            <a:r>
              <a:rPr lang="de-DE" b="1" dirty="0" smtClean="0"/>
              <a:t> </a:t>
            </a:r>
            <a:r>
              <a:rPr lang="de-DE" dirty="0" smtClean="0"/>
              <a:t>                     </a:t>
            </a:r>
            <a:r>
              <a:rPr lang="de-DE" sz="2700" b="1" dirty="0" smtClean="0"/>
              <a:t>Gehirnjogging</a:t>
            </a:r>
            <a:br>
              <a:rPr lang="de-DE" sz="2700" b="1" dirty="0" smtClean="0"/>
            </a:br>
            <a:endParaRPr lang="de-DE" sz="2700" dirty="0"/>
          </a:p>
        </p:txBody>
      </p:sp>
      <p:sp>
        <p:nvSpPr>
          <p:cNvPr id="3" name="Inhaltsplatzhalter 2"/>
          <p:cNvSpPr>
            <a:spLocks noGrp="1"/>
          </p:cNvSpPr>
          <p:nvPr>
            <p:ph idx="1"/>
          </p:nvPr>
        </p:nvSpPr>
        <p:spPr>
          <a:xfrm>
            <a:off x="816833" y="1181062"/>
            <a:ext cx="8229600" cy="5357850"/>
          </a:xfrm>
        </p:spPr>
        <p:txBody>
          <a:bodyPr>
            <a:normAutofit/>
          </a:bodyPr>
          <a:lstStyle/>
          <a:p>
            <a:endParaRPr lang="de-DE" dirty="0"/>
          </a:p>
          <a:p>
            <a:endParaRPr lang="de-DE" dirty="0"/>
          </a:p>
        </p:txBody>
      </p:sp>
      <p:sp>
        <p:nvSpPr>
          <p:cNvPr id="4" name="Datumsplatzhalter 3"/>
          <p:cNvSpPr>
            <a:spLocks noGrp="1"/>
          </p:cNvSpPr>
          <p:nvPr>
            <p:ph type="dt" sz="half" idx="10"/>
          </p:nvPr>
        </p:nvSpPr>
        <p:spPr/>
        <p:txBody>
          <a:bodyPr/>
          <a:lstStyle/>
          <a:p>
            <a:fld id="{2124B849-DE3A-4359-8B93-2774240AAE09}" type="datetime1">
              <a:rPr lang="de-DE" smtClean="0"/>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61</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a:p>
        </p:txBody>
      </p:sp>
      <p:sp>
        <p:nvSpPr>
          <p:cNvPr id="8" name="Rechteck 7"/>
          <p:cNvSpPr/>
          <p:nvPr/>
        </p:nvSpPr>
        <p:spPr>
          <a:xfrm>
            <a:off x="971600" y="836712"/>
            <a:ext cx="7344816" cy="6001643"/>
          </a:xfrm>
          <a:prstGeom prst="rect">
            <a:avLst/>
          </a:prstGeom>
        </p:spPr>
        <p:txBody>
          <a:bodyPr wrap="square">
            <a:spAutoFit/>
          </a:bodyPr>
          <a:lstStyle/>
          <a:p>
            <a:endParaRPr lang="de-DE" sz="2400" b="1" dirty="0"/>
          </a:p>
          <a:p>
            <a:r>
              <a:rPr lang="de-DE" sz="2400" dirty="0" smtClean="0"/>
              <a:t>trainiert </a:t>
            </a:r>
            <a:r>
              <a:rPr lang="de-DE" sz="2400" dirty="0"/>
              <a:t>das  Gedächtnis und hält den Geist fit. Und macht dabei auch noch Spaß! Das Gehirn will genauso gefordert werden wie unsere Muskeln. Wer seine grauen Zellen nicht regelmäßig auf Trab hält, der spürt die altersbedingte Vergesslichkeit stärker</a:t>
            </a:r>
            <a:r>
              <a:rPr lang="de-DE" sz="2400" dirty="0" smtClean="0"/>
              <a:t>.</a:t>
            </a:r>
          </a:p>
          <a:p>
            <a:endParaRPr lang="de-DE" sz="2400" dirty="0"/>
          </a:p>
          <a:p>
            <a:r>
              <a:rPr lang="de-DE" sz="2400" dirty="0" smtClean="0"/>
              <a:t> </a:t>
            </a:r>
            <a:r>
              <a:rPr lang="de-DE" sz="2400" dirty="0"/>
              <a:t>Mit Gehirnjogging trainieren Sie gezielt Ihre Konzentration und Ihr Kurzzeitgedächtnis</a:t>
            </a:r>
            <a:r>
              <a:rPr lang="de-DE" sz="2400" dirty="0" smtClean="0"/>
              <a:t>.</a:t>
            </a:r>
          </a:p>
          <a:p>
            <a:endParaRPr lang="de-DE" sz="2400" dirty="0" smtClean="0"/>
          </a:p>
          <a:p>
            <a:r>
              <a:rPr lang="de-DE" sz="2400" dirty="0"/>
              <a:t>Ein regelmäßig trainierter Geist bleibt länger fit und leistungsfähig. Dadurch erhöht sich auch die Lebensqualität. Wer immer voll da und konzentriert ist, bewältigt die Herausforderungen des Alltags im Alter leichter.</a:t>
            </a:r>
          </a:p>
          <a:p>
            <a:endParaRPr lang="de-DE" sz="2400" dirty="0"/>
          </a:p>
        </p:txBody>
      </p:sp>
    </p:spTree>
    <p:extLst>
      <p:ext uri="{BB962C8B-B14F-4D97-AF65-F5344CB8AC3E}">
        <p14:creationId xmlns:p14="http://schemas.microsoft.com/office/powerpoint/2010/main" val="7433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b="1" dirty="0" smtClean="0"/>
              <a:t>        Dienstag/Mittwoch  =   April ? …………..</a:t>
            </a:r>
            <a:endParaRPr lang="de-DE" sz="2400" dirty="0"/>
          </a:p>
        </p:txBody>
      </p:sp>
      <p:sp>
        <p:nvSpPr>
          <p:cNvPr id="3" name="Inhaltsplatzhalter 2"/>
          <p:cNvSpPr>
            <a:spLocks noGrp="1"/>
          </p:cNvSpPr>
          <p:nvPr>
            <p:ph idx="1"/>
          </p:nvPr>
        </p:nvSpPr>
        <p:spPr>
          <a:xfrm>
            <a:off x="571472" y="1357298"/>
            <a:ext cx="8229600" cy="5357850"/>
          </a:xfrm>
        </p:spPr>
        <p:txBody>
          <a:bodyPr>
            <a:normAutofit/>
          </a:bodyPr>
          <a:lstStyle/>
          <a:p>
            <a:endParaRPr lang="de-DE" dirty="0" smtClean="0"/>
          </a:p>
          <a:p>
            <a:endParaRPr lang="de-DE" dirty="0" smtClean="0"/>
          </a:p>
          <a:p>
            <a:endParaRPr lang="de-DE" dirty="0"/>
          </a:p>
          <a:p>
            <a:endParaRPr lang="de-DE" dirty="0" smtClean="0"/>
          </a:p>
          <a:p>
            <a:endParaRPr lang="de-DE" dirty="0" smtClean="0"/>
          </a:p>
          <a:p>
            <a:endParaRPr lang="de-DE" dirty="0" smtClean="0"/>
          </a:p>
          <a:p>
            <a:endParaRPr lang="de-DE" dirty="0"/>
          </a:p>
          <a:p>
            <a:endParaRPr lang="de-DE" dirty="0"/>
          </a:p>
        </p:txBody>
      </p:sp>
      <p:sp>
        <p:nvSpPr>
          <p:cNvPr id="4" name="Datumsplatzhalter 3"/>
          <p:cNvSpPr>
            <a:spLocks noGrp="1"/>
          </p:cNvSpPr>
          <p:nvPr>
            <p:ph type="dt" sz="half" idx="10"/>
          </p:nvPr>
        </p:nvSpPr>
        <p:spPr/>
        <p:txBody>
          <a:bodyPr/>
          <a:lstStyle/>
          <a:p>
            <a:fld id="{286503E8-1069-427B-9AA9-42ECE9505E91}" type="datetime1">
              <a:rPr lang="de-DE" smtClean="0"/>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62</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a:p>
        </p:txBody>
      </p:sp>
      <p:sp>
        <p:nvSpPr>
          <p:cNvPr id="8" name="Rechteck 7"/>
          <p:cNvSpPr/>
          <p:nvPr/>
        </p:nvSpPr>
        <p:spPr>
          <a:xfrm>
            <a:off x="899592" y="1124744"/>
            <a:ext cx="7344816" cy="4154984"/>
          </a:xfrm>
          <a:prstGeom prst="rect">
            <a:avLst/>
          </a:prstGeom>
        </p:spPr>
        <p:txBody>
          <a:bodyPr wrap="square">
            <a:spAutoFit/>
          </a:bodyPr>
          <a:lstStyle/>
          <a:p>
            <a:endParaRPr lang="de-DE" sz="2400" b="1" dirty="0"/>
          </a:p>
          <a:p>
            <a:pPr marL="342900" indent="-342900">
              <a:buFont typeface="Courier New" panose="02070309020205020404" pitchFamily="49" charset="0"/>
              <a:buChar char="o"/>
            </a:pPr>
            <a:endParaRPr lang="de-DE" sz="2400" dirty="0" smtClean="0"/>
          </a:p>
          <a:p>
            <a:pPr marL="342900" indent="-342900">
              <a:buFont typeface="Courier New" panose="02070309020205020404" pitchFamily="49" charset="0"/>
              <a:buChar char="o"/>
            </a:pPr>
            <a:r>
              <a:rPr lang="de-DE" sz="2400" dirty="0" smtClean="0"/>
              <a:t>März</a:t>
            </a:r>
          </a:p>
          <a:p>
            <a:pPr marL="342900" indent="-342900">
              <a:buFont typeface="Courier New" panose="02070309020205020404" pitchFamily="49" charset="0"/>
              <a:buChar char="o"/>
            </a:pPr>
            <a:endParaRPr lang="de-DE" sz="2400" dirty="0" smtClean="0"/>
          </a:p>
          <a:p>
            <a:pPr marL="342900" indent="-342900">
              <a:buFont typeface="Courier New" panose="02070309020205020404" pitchFamily="49" charset="0"/>
              <a:buChar char="o"/>
            </a:pPr>
            <a:r>
              <a:rPr lang="de-DE" sz="2400" dirty="0" smtClean="0"/>
              <a:t>Mai</a:t>
            </a:r>
          </a:p>
          <a:p>
            <a:pPr marL="342900" indent="-342900">
              <a:buFont typeface="Courier New" panose="02070309020205020404" pitchFamily="49" charset="0"/>
              <a:buChar char="o"/>
            </a:pPr>
            <a:endParaRPr lang="de-DE" sz="2400" dirty="0" smtClean="0"/>
          </a:p>
          <a:p>
            <a:pPr marL="342900" indent="-342900">
              <a:buFont typeface="Courier New" panose="02070309020205020404" pitchFamily="49" charset="0"/>
              <a:buChar char="o"/>
            </a:pPr>
            <a:r>
              <a:rPr lang="de-DE" sz="2400" dirty="0" smtClean="0"/>
              <a:t>Mai</a:t>
            </a:r>
          </a:p>
          <a:p>
            <a:pPr marL="342900" indent="-342900">
              <a:buFont typeface="Courier New" panose="02070309020205020404" pitchFamily="49" charset="0"/>
              <a:buChar char="o"/>
            </a:pPr>
            <a:endParaRPr lang="de-DE" sz="2400" dirty="0" smtClean="0"/>
          </a:p>
          <a:p>
            <a:pPr marL="342900" indent="-342900">
              <a:buFont typeface="Courier New" panose="02070309020205020404" pitchFamily="49" charset="0"/>
              <a:buChar char="o"/>
            </a:pPr>
            <a:r>
              <a:rPr lang="de-DE" sz="2400" dirty="0" smtClean="0"/>
              <a:t>Frühling</a:t>
            </a:r>
          </a:p>
          <a:p>
            <a:pPr marL="342900" indent="-342900">
              <a:buFont typeface="Courier New" panose="02070309020205020404" pitchFamily="49" charset="0"/>
              <a:buChar char="o"/>
            </a:pPr>
            <a:endParaRPr lang="de-DE" sz="2400" dirty="0" smtClean="0"/>
          </a:p>
          <a:p>
            <a:pPr marL="342900" indent="-342900">
              <a:buFont typeface="Courier New" panose="02070309020205020404" pitchFamily="49" charset="0"/>
              <a:buChar char="o"/>
            </a:pPr>
            <a:r>
              <a:rPr lang="de-DE" sz="2400" dirty="0" smtClean="0"/>
              <a:t>Monat</a:t>
            </a:r>
            <a:endParaRPr lang="de-DE" sz="2400" dirty="0"/>
          </a:p>
        </p:txBody>
      </p:sp>
    </p:spTree>
    <p:extLst>
      <p:ext uri="{BB962C8B-B14F-4D97-AF65-F5344CB8AC3E}">
        <p14:creationId xmlns:p14="http://schemas.microsoft.com/office/powerpoint/2010/main" val="28262895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b="1" dirty="0" smtClean="0"/>
              <a:t> </a:t>
            </a:r>
            <a:br>
              <a:rPr lang="de-DE" b="1" dirty="0" smtClean="0"/>
            </a:br>
            <a:endParaRPr lang="de-DE" dirty="0"/>
          </a:p>
        </p:txBody>
      </p:sp>
      <p:sp>
        <p:nvSpPr>
          <p:cNvPr id="3" name="Inhaltsplatzhalter 2"/>
          <p:cNvSpPr>
            <a:spLocks noGrp="1"/>
          </p:cNvSpPr>
          <p:nvPr>
            <p:ph idx="1"/>
          </p:nvPr>
        </p:nvSpPr>
        <p:spPr>
          <a:xfrm>
            <a:off x="571472" y="1357298"/>
            <a:ext cx="8229600" cy="5357850"/>
          </a:xfrm>
        </p:spPr>
        <p:txBody>
          <a:bodyPr>
            <a:normAutofit/>
          </a:bodyPr>
          <a:lstStyle/>
          <a:p>
            <a:endParaRPr lang="de-DE" dirty="0"/>
          </a:p>
          <a:p>
            <a:endParaRPr lang="de-DE" dirty="0"/>
          </a:p>
        </p:txBody>
      </p:sp>
      <p:sp>
        <p:nvSpPr>
          <p:cNvPr id="4" name="Datumsplatzhalter 3"/>
          <p:cNvSpPr>
            <a:spLocks noGrp="1"/>
          </p:cNvSpPr>
          <p:nvPr>
            <p:ph type="dt" sz="half" idx="10"/>
          </p:nvPr>
        </p:nvSpPr>
        <p:spPr/>
        <p:txBody>
          <a:bodyPr/>
          <a:lstStyle/>
          <a:p>
            <a:fld id="{B9CA425F-3D47-45BC-9716-C235AC92A848}" type="datetime1">
              <a:rPr lang="de-DE" smtClean="0"/>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63</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a:p>
        </p:txBody>
      </p:sp>
      <p:pic>
        <p:nvPicPr>
          <p:cNvPr id="9" name="Inhaltsplatzhalter 6" descr="Einstein by Sandro del Prete"/>
          <p:cNvPicPr>
            <a:picLocks/>
          </p:cNvPicPr>
          <p:nvPr/>
        </p:nvPicPr>
        <p:blipFill rotWithShape="1">
          <a:blip r:embed="rId2">
            <a:extLst>
              <a:ext uri="{28A0092B-C50C-407E-A947-70E740481C1C}">
                <a14:useLocalDpi xmlns:a14="http://schemas.microsoft.com/office/drawing/2010/main" val="0"/>
              </a:ext>
            </a:extLst>
          </a:blip>
          <a:srcRect l="57132" t="862" b="-1"/>
          <a:stretch/>
        </p:blipFill>
        <p:spPr bwMode="auto">
          <a:xfrm>
            <a:off x="1835696" y="1635573"/>
            <a:ext cx="5256584" cy="5089514"/>
          </a:xfrm>
          <a:prstGeom prst="rect">
            <a:avLst/>
          </a:prstGeom>
          <a:noFill/>
          <a:ln>
            <a:noFill/>
          </a:ln>
        </p:spPr>
      </p:pic>
      <p:sp>
        <p:nvSpPr>
          <p:cNvPr id="7" name="Rechteck 6"/>
          <p:cNvSpPr/>
          <p:nvPr/>
        </p:nvSpPr>
        <p:spPr>
          <a:xfrm>
            <a:off x="1524000" y="384473"/>
            <a:ext cx="6480719" cy="461665"/>
          </a:xfrm>
          <a:prstGeom prst="rect">
            <a:avLst/>
          </a:prstGeom>
        </p:spPr>
        <p:txBody>
          <a:bodyPr wrap="square">
            <a:spAutoFit/>
          </a:bodyPr>
          <a:lstStyle/>
          <a:p>
            <a:pPr>
              <a:spcAft>
                <a:spcPts val="0"/>
              </a:spcAft>
            </a:pPr>
            <a:r>
              <a:rPr lang="de-DE" sz="2400" dirty="0">
                <a:latin typeface="Calibri" panose="020F0502020204030204" pitchFamily="34" charset="0"/>
                <a:ea typeface="Calibri" panose="020F0502020204030204" pitchFamily="34" charset="0"/>
                <a:cs typeface="Times New Roman" panose="02020603050405020304" pitchFamily="18" charset="0"/>
              </a:rPr>
              <a:t>Was siehst du? Hexe oder junges Mädchen?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87468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b="1" dirty="0" smtClean="0"/>
              <a:t>               </a:t>
            </a:r>
            <a:r>
              <a:rPr lang="de-DE" sz="2700" dirty="0"/>
              <a:t>Was siehst du? </a:t>
            </a:r>
            <a:r>
              <a:rPr lang="de-DE" sz="2700" dirty="0" smtClean="0"/>
              <a:t>…………………  und</a:t>
            </a:r>
            <a:r>
              <a:rPr lang="de-DE" sz="2700" dirty="0"/>
              <a:t/>
            </a:r>
            <a:br>
              <a:rPr lang="de-DE" sz="2700" dirty="0"/>
            </a:br>
            <a:r>
              <a:rPr lang="de-DE" sz="2700" b="1" dirty="0" smtClean="0"/>
              <a:t/>
            </a:r>
            <a:br>
              <a:rPr lang="de-DE" sz="2700" b="1" dirty="0" smtClean="0"/>
            </a:br>
            <a:endParaRPr lang="de-DE" sz="2700" dirty="0"/>
          </a:p>
        </p:txBody>
      </p:sp>
      <p:sp>
        <p:nvSpPr>
          <p:cNvPr id="4" name="Datumsplatzhalter 3"/>
          <p:cNvSpPr>
            <a:spLocks noGrp="1"/>
          </p:cNvSpPr>
          <p:nvPr>
            <p:ph type="dt" sz="half" idx="10"/>
          </p:nvPr>
        </p:nvSpPr>
        <p:spPr/>
        <p:txBody>
          <a:bodyPr/>
          <a:lstStyle/>
          <a:p>
            <a:fld id="{78E25743-D804-4265-920C-911667D4BEC0}" type="datetime1">
              <a:rPr lang="de-DE" smtClean="0"/>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64</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a:p>
        </p:txBody>
      </p:sp>
      <p:pic>
        <p:nvPicPr>
          <p:cNvPr id="7" name="Inhaltsplatzhalter 6" descr="C:\Eigene Dateien\Eigene Bilder\00000 SOS Dose snipes\Gesicht oder Eskim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836712"/>
            <a:ext cx="5112568" cy="4752528"/>
          </a:xfrm>
          <a:prstGeom prst="rect">
            <a:avLst/>
          </a:prstGeom>
          <a:noFill/>
          <a:ln>
            <a:noFill/>
          </a:ln>
        </p:spPr>
      </p:pic>
    </p:spTree>
    <p:extLst>
      <p:ext uri="{BB962C8B-B14F-4D97-AF65-F5344CB8AC3E}">
        <p14:creationId xmlns:p14="http://schemas.microsoft.com/office/powerpoint/2010/main" val="20064933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b="1" dirty="0" smtClean="0"/>
              <a:t>          </a:t>
            </a:r>
            <a:r>
              <a:rPr lang="de-DE" sz="2700" dirty="0" smtClean="0"/>
              <a:t>Was geht im Gehirn eines Mannes vor?</a:t>
            </a:r>
            <a:endParaRPr lang="de-DE" sz="2700" dirty="0"/>
          </a:p>
        </p:txBody>
      </p:sp>
      <p:sp>
        <p:nvSpPr>
          <p:cNvPr id="4" name="Datumsplatzhalter 3"/>
          <p:cNvSpPr>
            <a:spLocks noGrp="1"/>
          </p:cNvSpPr>
          <p:nvPr>
            <p:ph type="dt" sz="half" idx="10"/>
          </p:nvPr>
        </p:nvSpPr>
        <p:spPr/>
        <p:txBody>
          <a:bodyPr/>
          <a:lstStyle/>
          <a:p>
            <a:fld id="{9AE4380B-91FD-459A-A955-F1EFED047725}" type="datetime1">
              <a:rPr lang="de-DE" smtClean="0"/>
              <a:t>30.09.2020</a:t>
            </a:fld>
            <a:endParaRPr lang="de-DE" dirty="0"/>
          </a:p>
        </p:txBody>
      </p:sp>
      <p:sp>
        <p:nvSpPr>
          <p:cNvPr id="5" name="Foliennummernplatzhalter 4"/>
          <p:cNvSpPr>
            <a:spLocks noGrp="1"/>
          </p:cNvSpPr>
          <p:nvPr>
            <p:ph type="sldNum" sz="quarter" idx="12"/>
          </p:nvPr>
        </p:nvSpPr>
        <p:spPr/>
        <p:txBody>
          <a:bodyPr/>
          <a:lstStyle/>
          <a:p>
            <a:fld id="{02D1A2D8-C9C6-4FA4-86A0-905717E558D9}" type="slidenum">
              <a:rPr lang="de-DE" smtClean="0"/>
              <a:pPr/>
              <a:t>65</a:t>
            </a:fld>
            <a:endParaRPr lang="de-DE"/>
          </a:p>
        </p:txBody>
      </p:sp>
      <p:sp>
        <p:nvSpPr>
          <p:cNvPr id="6" name="Fußzeilenplatzhalter 5"/>
          <p:cNvSpPr>
            <a:spLocks noGrp="1"/>
          </p:cNvSpPr>
          <p:nvPr>
            <p:ph type="ftr" sz="quarter" idx="11"/>
          </p:nvPr>
        </p:nvSpPr>
        <p:spPr/>
        <p:txBody>
          <a:bodyPr/>
          <a:lstStyle/>
          <a:p>
            <a:r>
              <a:rPr lang="de-DE" smtClean="0"/>
              <a:t>Zusammenstellung Ingrid Schmidt-Schwabe </a:t>
            </a:r>
            <a:endParaRPr lang="de-DE"/>
          </a:p>
        </p:txBody>
      </p:sp>
      <p:pic>
        <p:nvPicPr>
          <p:cNvPr id="11" name="Inhaltsplatzhalter 10" descr="C:\Eigene Dateien\Eigene Bilder\00000 SOS Dose snipes\was geht im Hwehitn ises Mannes vo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748" y="1124744"/>
            <a:ext cx="3528460" cy="4968552"/>
          </a:xfrm>
          <a:prstGeom prst="rect">
            <a:avLst/>
          </a:prstGeom>
          <a:noFill/>
          <a:ln>
            <a:noFill/>
          </a:ln>
        </p:spPr>
      </p:pic>
    </p:spTree>
    <p:extLst>
      <p:ext uri="{BB962C8B-B14F-4D97-AF65-F5344CB8AC3E}">
        <p14:creationId xmlns:p14="http://schemas.microsoft.com/office/powerpoint/2010/main" val="2267147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66</a:t>
            </a:fld>
            <a:endParaRPr lang="de-DE"/>
          </a:p>
        </p:txBody>
      </p:sp>
      <p:graphicFrame>
        <p:nvGraphicFramePr>
          <p:cNvPr id="7" name="Objekt 6"/>
          <p:cNvGraphicFramePr>
            <a:graphicFrameLocks noChangeAspect="1"/>
          </p:cNvGraphicFramePr>
          <p:nvPr>
            <p:extLst/>
          </p:nvPr>
        </p:nvGraphicFramePr>
        <p:xfrm>
          <a:off x="2195736" y="122237"/>
          <a:ext cx="4533900" cy="6416675"/>
        </p:xfrm>
        <a:graphic>
          <a:graphicData uri="http://schemas.openxmlformats.org/presentationml/2006/ole">
            <mc:AlternateContent xmlns:mc="http://schemas.openxmlformats.org/markup-compatibility/2006">
              <mc:Choice xmlns:v="urn:schemas-microsoft-com:vml" Requires="v">
                <p:oleObj spid="_x0000_s1045" name="Acrobat Document" r:id="rId3" imgW="4533900" imgH="6416002" progId="AcroExch.Document.DC">
                  <p:embed/>
                </p:oleObj>
              </mc:Choice>
              <mc:Fallback>
                <p:oleObj name="Acrobat Document" r:id="rId3" imgW="4533900" imgH="6416002" progId="AcroExch.Document.DC">
                  <p:embed/>
                  <p:pic>
                    <p:nvPicPr>
                      <p:cNvPr id="0" name=""/>
                      <p:cNvPicPr/>
                      <p:nvPr/>
                    </p:nvPicPr>
                    <p:blipFill>
                      <a:blip r:embed="rId4"/>
                      <a:stretch>
                        <a:fillRect/>
                      </a:stretch>
                    </p:blipFill>
                    <p:spPr>
                      <a:xfrm>
                        <a:off x="2195736" y="122237"/>
                        <a:ext cx="4533900" cy="6416675"/>
                      </a:xfrm>
                      <a:prstGeom prst="rect">
                        <a:avLst/>
                      </a:prstGeom>
                    </p:spPr>
                  </p:pic>
                </p:oleObj>
              </mc:Fallback>
            </mc:AlternateContent>
          </a:graphicData>
        </a:graphic>
      </p:graphicFrame>
    </p:spTree>
    <p:extLst>
      <p:ext uri="{BB962C8B-B14F-4D97-AF65-F5344CB8AC3E}">
        <p14:creationId xmlns:p14="http://schemas.microsoft.com/office/powerpoint/2010/main" val="16428766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67</a:t>
            </a:fld>
            <a:endParaRPr lang="de-DE"/>
          </a:p>
        </p:txBody>
      </p:sp>
      <p:sp>
        <p:nvSpPr>
          <p:cNvPr id="5" name="Rechteck 4"/>
          <p:cNvSpPr/>
          <p:nvPr/>
        </p:nvSpPr>
        <p:spPr>
          <a:xfrm>
            <a:off x="457200" y="548680"/>
            <a:ext cx="8229600" cy="4524315"/>
          </a:xfrm>
          <a:prstGeom prst="rect">
            <a:avLst/>
          </a:prstGeom>
        </p:spPr>
        <p:txBody>
          <a:bodyPr wrap="square">
            <a:spAutoFit/>
          </a:bodyPr>
          <a:lstStyle/>
          <a:p>
            <a:pPr>
              <a:spcAft>
                <a:spcPts val="0"/>
              </a:spcAft>
            </a:pPr>
            <a:r>
              <a:rPr lang="de-DE" sz="2400" b="1" dirty="0" smtClean="0">
                <a:latin typeface="Arial" panose="020B0604020202020204" pitchFamily="34" charset="0"/>
                <a:ea typeface="Times New Roman" panose="02020603050405020304" pitchFamily="18" charset="0"/>
                <a:cs typeface="Arial" panose="020B0604020202020204" pitchFamily="34" charset="0"/>
              </a:rPr>
              <a:t>Was bedeutet eine Vorsorgevollmacht </a:t>
            </a:r>
            <a:r>
              <a:rPr lang="de-DE" sz="2000" b="1" dirty="0" smtClean="0">
                <a:latin typeface="Arial" panose="020B0604020202020204" pitchFamily="34" charset="0"/>
                <a:ea typeface="Times New Roman" panose="02020603050405020304" pitchFamily="18" charset="0"/>
                <a:cs typeface="Arial" panose="020B0604020202020204" pitchFamily="34" charset="0"/>
              </a:rPr>
              <a:t>?</a:t>
            </a:r>
            <a:endParaRPr lang="de-DE" sz="2400" b="1" dirty="0" smtClean="0">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de-DE" sz="24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de-DE" sz="2400" dirty="0" smtClean="0">
                <a:latin typeface="Arial" panose="020B0604020202020204" pitchFamily="34" charset="0"/>
                <a:ea typeface="Times New Roman" panose="02020603050405020304" pitchFamily="18" charset="0"/>
                <a:cs typeface="Arial" panose="020B0604020202020204" pitchFamily="34" charset="0"/>
              </a:rPr>
              <a:t>Mit </a:t>
            </a:r>
            <a:r>
              <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der </a:t>
            </a:r>
            <a:r>
              <a:rPr lang="de-DE"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Vorsorgevollmacht legt man den „Bevollmächtigten“ fest, der mit Unterschrift unter die Vollmacht „volle Macht“ für den Vollmachtgeber erhält</a:t>
            </a:r>
            <a:r>
              <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pPr>
            <a:r>
              <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Eine </a:t>
            </a:r>
            <a:r>
              <a:rPr lang="de-DE"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Vollmacht ist also ab Unterschrift rechtsverbindlich! Sie schließt eine gerichtliche Betreuung grundsätzlich aus, vgl. § 1896 Abs. 2 BGB. </a:t>
            </a:r>
            <a:endPar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Das </a:t>
            </a:r>
            <a:r>
              <a:rPr lang="de-DE"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Gericht darf dann grundsätzlich keinen Betreuer mehr bestellen bzw. kann ein bereits eingesetzter bei Vorliegen einer Vollmacht unter bestimmten Bedingungen wieder abberufen </a:t>
            </a:r>
            <a:r>
              <a:rPr lang="de-DE" sz="24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werden</a:t>
            </a:r>
            <a:r>
              <a:rPr lang="de-DE" sz="2400" dirty="0" smtClean="0">
                <a:latin typeface="Arial" panose="020B0604020202020204" pitchFamily="34" charset="0"/>
                <a:ea typeface="Times New Roman" panose="02020603050405020304" pitchFamily="18" charset="0"/>
                <a:cs typeface="Arial" panose="020B0604020202020204" pitchFamily="34" charset="0"/>
              </a:rPr>
              <a:t>. </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26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68</a:t>
            </a:fld>
            <a:endParaRPr lang="de-DE"/>
          </a:p>
        </p:txBody>
      </p:sp>
      <p:sp>
        <p:nvSpPr>
          <p:cNvPr id="5" name="Rechteck 4"/>
          <p:cNvSpPr/>
          <p:nvPr/>
        </p:nvSpPr>
        <p:spPr>
          <a:xfrm>
            <a:off x="323528" y="188640"/>
            <a:ext cx="8640960" cy="6370975"/>
          </a:xfrm>
          <a:prstGeom prst="rect">
            <a:avLst/>
          </a:prstGeom>
        </p:spPr>
        <p:txBody>
          <a:bodyPr wrap="square">
            <a:spAutoFit/>
          </a:bodyPr>
          <a:lstStyle/>
          <a:p>
            <a:r>
              <a:rPr lang="de-DE" sz="2400" dirty="0">
                <a:latin typeface="Arial" panose="020B0604020202020204" pitchFamily="34" charset="0"/>
                <a:cs typeface="Arial" panose="020B0604020202020204" pitchFamily="34" charset="0"/>
              </a:rPr>
              <a:t>Mit der </a:t>
            </a:r>
            <a:r>
              <a:rPr lang="de-DE" sz="2400" b="1" dirty="0" smtClean="0">
                <a:latin typeface="Arial" panose="020B0604020202020204" pitchFamily="34" charset="0"/>
                <a:cs typeface="Arial" panose="020B0604020202020204" pitchFamily="34" charset="0"/>
              </a:rPr>
              <a:t>Vorsorgevollmacht</a:t>
            </a:r>
          </a:p>
          <a:p>
            <a:endParaRPr lang="de-DE" sz="2400" b="1" dirty="0">
              <a:latin typeface="Arial" panose="020B0604020202020204" pitchFamily="34" charset="0"/>
              <a:cs typeface="Arial" panose="020B0604020202020204" pitchFamily="34" charset="0"/>
            </a:endParaRPr>
          </a:p>
          <a:p>
            <a:r>
              <a:rPr lang="de-DE" sz="2400" dirty="0" smtClean="0">
                <a:latin typeface="Arial" panose="020B0604020202020204" pitchFamily="34" charset="0"/>
                <a:cs typeface="Arial" panose="020B0604020202020204" pitchFamily="34" charset="0"/>
              </a:rPr>
              <a:t>können </a:t>
            </a:r>
            <a:r>
              <a:rPr lang="de-DE" sz="2400" dirty="0">
                <a:latin typeface="Arial" panose="020B0604020202020204" pitchFamily="34" charset="0"/>
                <a:cs typeface="Arial" panose="020B0604020202020204" pitchFamily="34" charset="0"/>
              </a:rPr>
              <a:t>Sie einer anderen Person das Recht einräumen, in Ihrem Namen stellvertretend zu handeln. </a:t>
            </a:r>
            <a:endParaRPr lang="de-DE" sz="2400" dirty="0" smtClean="0">
              <a:latin typeface="Arial" panose="020B0604020202020204" pitchFamily="34" charset="0"/>
              <a:cs typeface="Arial" panose="020B0604020202020204" pitchFamily="34" charset="0"/>
            </a:endParaRPr>
          </a:p>
          <a:p>
            <a:r>
              <a:rPr lang="de-DE" sz="2400" dirty="0" smtClean="0">
                <a:latin typeface="Arial" panose="020B0604020202020204" pitchFamily="34" charset="0"/>
                <a:cs typeface="Arial" panose="020B0604020202020204" pitchFamily="34" charset="0"/>
              </a:rPr>
              <a:t>Die </a:t>
            </a:r>
            <a:r>
              <a:rPr lang="de-DE" sz="2400" dirty="0">
                <a:latin typeface="Arial" panose="020B0604020202020204" pitchFamily="34" charset="0"/>
                <a:cs typeface="Arial" panose="020B0604020202020204" pitchFamily="34" charset="0"/>
              </a:rPr>
              <a:t>Vorsorgevollmacht kann sich auf die Wahrnehmung bestimmter einzelner oder aber auch aller Angelegenheiten beziehen. </a:t>
            </a:r>
            <a:endParaRPr lang="de-DE" sz="2400" dirty="0" smtClean="0">
              <a:latin typeface="Arial" panose="020B0604020202020204" pitchFamily="34" charset="0"/>
              <a:cs typeface="Arial" panose="020B0604020202020204" pitchFamily="34" charset="0"/>
            </a:endParaRPr>
          </a:p>
          <a:p>
            <a:r>
              <a:rPr lang="de-DE" sz="2400" dirty="0" smtClean="0">
                <a:latin typeface="Arial" panose="020B0604020202020204" pitchFamily="34" charset="0"/>
                <a:cs typeface="Arial" panose="020B0604020202020204" pitchFamily="34" charset="0"/>
              </a:rPr>
              <a:t>Sie </a:t>
            </a:r>
            <a:r>
              <a:rPr lang="de-DE" sz="2400" dirty="0">
                <a:latin typeface="Arial" panose="020B0604020202020204" pitchFamily="34" charset="0"/>
                <a:cs typeface="Arial" panose="020B0604020202020204" pitchFamily="34" charset="0"/>
              </a:rPr>
              <a:t>können vereinbaren, dass von der Vorsorgevollmacht erst Gebrauch gemacht werden darf, wenn Sie selbst nicht mehr in der Lage sind, über ihre Angelegenheiten zu entscheiden. </a:t>
            </a:r>
            <a:endParaRPr lang="de-DE" sz="2400" dirty="0" smtClean="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sz="2400" dirty="0" smtClean="0">
                <a:latin typeface="Arial" panose="020B0604020202020204" pitchFamily="34" charset="0"/>
                <a:cs typeface="Arial" panose="020B0604020202020204" pitchFamily="34" charset="0"/>
              </a:rPr>
              <a:t>Die </a:t>
            </a:r>
            <a:r>
              <a:rPr lang="de-DE" sz="2400" dirty="0">
                <a:latin typeface="Arial" panose="020B0604020202020204" pitchFamily="34" charset="0"/>
                <a:cs typeface="Arial" panose="020B0604020202020204" pitchFamily="34" charset="0"/>
              </a:rPr>
              <a:t>Vorsorgevollmacht gibt Ihnen die Möglichkeit, die Bestellung eines Betreuers oder einer Betreuerin durch das Betreuungsgericht zu vermeiden</a:t>
            </a:r>
            <a:r>
              <a:rPr lang="de-DE" sz="2400" dirty="0" smtClean="0">
                <a:latin typeface="Arial" panose="020B0604020202020204" pitchFamily="34" charset="0"/>
                <a:cs typeface="Arial" panose="020B0604020202020204" pitchFamily="34" charset="0"/>
              </a:rPr>
              <a:t>.</a:t>
            </a:r>
          </a:p>
          <a:p>
            <a:r>
              <a:rPr lang="de-DE" sz="2400" dirty="0" smtClean="0">
                <a:latin typeface="Arial" panose="020B0604020202020204" pitchFamily="34" charset="0"/>
                <a:cs typeface="Arial" panose="020B0604020202020204" pitchFamily="34" charset="0"/>
              </a:rPr>
              <a:t>Sie </a:t>
            </a:r>
            <a:r>
              <a:rPr lang="de-DE" sz="2400" dirty="0">
                <a:latin typeface="Arial" panose="020B0604020202020204" pitchFamily="34" charset="0"/>
                <a:cs typeface="Arial" panose="020B0604020202020204" pitchFamily="34" charset="0"/>
              </a:rPr>
              <a:t>sollten aber nur eine Person bevollmächtigen, der Sie uneingeschränkt vertrauen und von der Sie überzeugt sind, dass sie nur in Ihrem Sinne handeln wird.</a:t>
            </a:r>
          </a:p>
        </p:txBody>
      </p:sp>
    </p:spTree>
    <p:extLst>
      <p:ext uri="{BB962C8B-B14F-4D97-AF65-F5344CB8AC3E}">
        <p14:creationId xmlns:p14="http://schemas.microsoft.com/office/powerpoint/2010/main" val="391577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69</a:t>
            </a:fld>
            <a:endParaRPr lang="de-DE"/>
          </a:p>
        </p:txBody>
      </p:sp>
      <p:sp>
        <p:nvSpPr>
          <p:cNvPr id="5" name="Rechteck 4"/>
          <p:cNvSpPr/>
          <p:nvPr/>
        </p:nvSpPr>
        <p:spPr>
          <a:xfrm>
            <a:off x="107504" y="116632"/>
            <a:ext cx="8229600" cy="6370975"/>
          </a:xfrm>
          <a:prstGeom prst="rect">
            <a:avLst/>
          </a:prstGeom>
        </p:spPr>
        <p:txBody>
          <a:bodyPr wrap="square">
            <a:spAutoFit/>
          </a:bodyPr>
          <a:lstStyle/>
          <a:p>
            <a:pPr>
              <a:spcAft>
                <a:spcPts val="0"/>
              </a:spcAft>
            </a:pPr>
            <a:r>
              <a:rPr lang="de-DE" sz="2400" b="1" dirty="0">
                <a:latin typeface="Arial" panose="020B0604020202020204" pitchFamily="34" charset="0"/>
                <a:ea typeface="Times New Roman" panose="02020603050405020304" pitchFamily="18" charset="0"/>
                <a:cs typeface="Arial" panose="020B0604020202020204" pitchFamily="34" charset="0"/>
              </a:rPr>
              <a:t>Betreuung und </a:t>
            </a:r>
            <a:r>
              <a:rPr lang="de-DE" sz="2400" b="1" dirty="0" smtClean="0">
                <a:latin typeface="Arial" panose="020B0604020202020204" pitchFamily="34" charset="0"/>
                <a:ea typeface="Times New Roman" panose="02020603050405020304" pitchFamily="18" charset="0"/>
                <a:cs typeface="Arial" panose="020B0604020202020204" pitchFamily="34" charset="0"/>
              </a:rPr>
              <a:t>Betreuungsverfügung</a:t>
            </a:r>
          </a:p>
          <a:p>
            <a:pPr>
              <a:spcAft>
                <a:spcPts val="0"/>
              </a:spcAft>
            </a:pPr>
            <a:endParaRPr lang="de-DE" sz="2400" dirty="0">
              <a:latin typeface="Arial" panose="020B0604020202020204" pitchFamily="34" charset="0"/>
              <a:ea typeface="Calibri" panose="020F0502020204030204" pitchFamily="34" charset="0"/>
              <a:cs typeface="Arial" panose="020B0604020202020204" pitchFamily="34" charset="0"/>
            </a:endParaRPr>
          </a:p>
          <a:p>
            <a:r>
              <a:rPr lang="de-DE" sz="2400" dirty="0">
                <a:latin typeface="Arial" panose="020B0604020202020204" pitchFamily="34" charset="0"/>
                <a:ea typeface="Times New Roman" panose="02020603050405020304" pitchFamily="18" charset="0"/>
                <a:cs typeface="Arial" panose="020B0604020202020204" pitchFamily="34" charset="0"/>
              </a:rPr>
              <a:t>Haben Sie </a:t>
            </a:r>
            <a:r>
              <a:rPr lang="de-DE" sz="2400" b="1" dirty="0">
                <a:latin typeface="Arial" panose="020B0604020202020204" pitchFamily="34" charset="0"/>
                <a:ea typeface="Times New Roman" panose="02020603050405020304" pitchFamily="18" charset="0"/>
                <a:cs typeface="Arial" panose="020B0604020202020204" pitchFamily="34" charset="0"/>
              </a:rPr>
              <a:t>keine wirksame Vollmacht erteilt </a:t>
            </a:r>
            <a:r>
              <a:rPr lang="de-DE" sz="2400" dirty="0">
                <a:latin typeface="Arial" panose="020B0604020202020204" pitchFamily="34" charset="0"/>
                <a:ea typeface="Times New Roman" panose="02020603050405020304" pitchFamily="18" charset="0"/>
                <a:cs typeface="Arial" panose="020B0604020202020204" pitchFamily="34" charset="0"/>
              </a:rPr>
              <a:t>und es tritt der Fall ein, dass Sie Ihre Angelegenheit ganz oder teilweise nicht selbst besorgen können, bestellt das Gericht einen rechtlichen Betreuer oder eine rechtliche Betreuerin. </a:t>
            </a:r>
            <a:endParaRPr lang="de-DE" sz="2400" dirty="0" smtClean="0">
              <a:latin typeface="Arial" panose="020B0604020202020204" pitchFamily="34" charset="0"/>
              <a:ea typeface="Times New Roman" panose="02020603050405020304" pitchFamily="18" charset="0"/>
              <a:cs typeface="Arial" panose="020B0604020202020204" pitchFamily="34" charset="0"/>
            </a:endParaRPr>
          </a:p>
          <a:p>
            <a:endParaRPr lang="de-DE" sz="2400" dirty="0" smtClean="0">
              <a:latin typeface="Arial" panose="020B0604020202020204" pitchFamily="34" charset="0"/>
              <a:ea typeface="Times New Roman" panose="02020603050405020304" pitchFamily="18" charset="0"/>
              <a:cs typeface="Arial" panose="020B0604020202020204" pitchFamily="34" charset="0"/>
            </a:endParaRPr>
          </a:p>
          <a:p>
            <a:r>
              <a:rPr lang="de-DE" sz="2400" dirty="0" smtClean="0">
                <a:latin typeface="Arial" panose="020B0604020202020204" pitchFamily="34" charset="0"/>
                <a:ea typeface="Times New Roman" panose="02020603050405020304" pitchFamily="18" charset="0"/>
                <a:cs typeface="Arial" panose="020B0604020202020204" pitchFamily="34" charset="0"/>
              </a:rPr>
              <a:t>Das </a:t>
            </a:r>
            <a:r>
              <a:rPr lang="de-DE" sz="2400" dirty="0">
                <a:latin typeface="Arial" panose="020B0604020202020204" pitchFamily="34" charset="0"/>
                <a:ea typeface="Times New Roman" panose="02020603050405020304" pitchFamily="18" charset="0"/>
                <a:cs typeface="Arial" panose="020B0604020202020204" pitchFamily="34" charset="0"/>
              </a:rPr>
              <a:t>Gericht prüft nicht nur allgemein, ob eine Betreuung angeordnet werden muss. Es muss auch im Einzelfall feststellen, für welche Aufgabenbereiche konkret eine Betreuungsbedürftigkeit besteht. </a:t>
            </a:r>
            <a:endParaRPr lang="de-DE" sz="2400" dirty="0" smtClean="0">
              <a:latin typeface="Arial" panose="020B0604020202020204" pitchFamily="34" charset="0"/>
              <a:ea typeface="Times New Roman" panose="02020603050405020304" pitchFamily="18" charset="0"/>
              <a:cs typeface="Arial" panose="020B0604020202020204" pitchFamily="34" charset="0"/>
            </a:endParaRPr>
          </a:p>
          <a:p>
            <a:endParaRPr lang="de-DE" sz="2400" dirty="0" smtClean="0">
              <a:latin typeface="Arial" panose="020B0604020202020204" pitchFamily="34" charset="0"/>
              <a:cs typeface="Arial" panose="020B0604020202020204" pitchFamily="34" charset="0"/>
            </a:endParaRPr>
          </a:p>
          <a:p>
            <a:r>
              <a:rPr lang="de-DE" sz="2400" dirty="0" smtClean="0">
                <a:latin typeface="Arial" panose="020B0604020202020204" pitchFamily="34" charset="0"/>
                <a:cs typeface="Arial" panose="020B0604020202020204" pitchFamily="34" charset="0"/>
              </a:rPr>
              <a:t>Im </a:t>
            </a:r>
            <a:r>
              <a:rPr lang="de-DE" sz="2400" dirty="0">
                <a:latin typeface="Arial" panose="020B0604020202020204" pitchFamily="34" charset="0"/>
                <a:cs typeface="Arial" panose="020B0604020202020204" pitchFamily="34" charset="0"/>
              </a:rPr>
              <a:t>Alltag wird das Wort „Betreuung“ oft falsch verstanden und mit einer sozialen Betreuung verwechselt. Viele Menschen gehen davon aus, dass es sich bei der rechtlichen Betreuung um eine praktische und persönliche Hilfestellung zur Bewältigung des Alltags </a:t>
            </a:r>
            <a:r>
              <a:rPr lang="de-DE" sz="2400" dirty="0" smtClean="0">
                <a:latin typeface="Arial" panose="020B0604020202020204" pitchFamily="34" charset="0"/>
                <a:cs typeface="Arial" panose="020B0604020202020204" pitchFamily="34" charset="0"/>
              </a:rPr>
              <a:t>handelt.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3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idx="1"/>
            <p:extLst>
              <p:ext uri="{D42A27DB-BD31-4B8C-83A1-F6EECF244321}">
                <p14:modId xmlns:p14="http://schemas.microsoft.com/office/powerpoint/2010/main" val="3614424405"/>
              </p:ext>
            </p:extLst>
          </p:nvPr>
        </p:nvGraphicFramePr>
        <p:xfrm>
          <a:off x="457200" y="-675456"/>
          <a:ext cx="8408640" cy="6352607"/>
        </p:xfrm>
        <a:graphic>
          <a:graphicData uri="http://schemas.openxmlformats.org/drawingml/2006/chart">
            <c:chart xmlns:c="http://schemas.openxmlformats.org/drawingml/2006/chart" xmlns:r="http://schemas.openxmlformats.org/officeDocument/2006/relationships" r:id="rId2"/>
          </a:graphicData>
        </a:graphic>
      </p:graphicFrame>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a:xfrm>
            <a:off x="6732240" y="4581128"/>
            <a:ext cx="2133600" cy="365125"/>
          </a:xfrm>
        </p:spPr>
        <p:txBody>
          <a:bodyPr/>
          <a:lstStyle/>
          <a:p>
            <a:fld id="{02D1A2D8-C9C6-4FA4-86A0-905717E558D9}" type="slidenum">
              <a:rPr lang="de-DE" smtClean="0"/>
              <a:pPr/>
              <a:t>7</a:t>
            </a:fld>
            <a:endParaRPr lang="de-DE"/>
          </a:p>
        </p:txBody>
      </p:sp>
    </p:spTree>
    <p:extLst>
      <p:ext uri="{BB962C8B-B14F-4D97-AF65-F5344CB8AC3E}">
        <p14:creationId xmlns:p14="http://schemas.microsoft.com/office/powerpoint/2010/main" val="22801879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70</a:t>
            </a:fld>
            <a:endParaRPr lang="de-DE"/>
          </a:p>
        </p:txBody>
      </p:sp>
      <p:pic>
        <p:nvPicPr>
          <p:cNvPr id="5" name="Grafik 4"/>
          <p:cNvPicPr>
            <a:picLocks noChangeAspect="1"/>
          </p:cNvPicPr>
          <p:nvPr/>
        </p:nvPicPr>
        <p:blipFill rotWithShape="1">
          <a:blip r:embed="rId2"/>
          <a:srcRect l="29480" t="23360" r="30020" b="13281"/>
          <a:stretch/>
        </p:blipFill>
        <p:spPr>
          <a:xfrm>
            <a:off x="633656" y="0"/>
            <a:ext cx="5400600" cy="6336705"/>
          </a:xfrm>
          <a:prstGeom prst="rect">
            <a:avLst/>
          </a:prstGeom>
        </p:spPr>
      </p:pic>
      <p:sp>
        <p:nvSpPr>
          <p:cNvPr id="6" name="Rechteck 5"/>
          <p:cNvSpPr/>
          <p:nvPr/>
        </p:nvSpPr>
        <p:spPr>
          <a:xfrm>
            <a:off x="1510680" y="1700808"/>
            <a:ext cx="3979676" cy="1200329"/>
          </a:xfrm>
          <a:prstGeom prst="rect">
            <a:avLst/>
          </a:prstGeom>
        </p:spPr>
        <p:txBody>
          <a:bodyPr wrap="square">
            <a:spAutoFit/>
          </a:bodyPr>
          <a:lstStyle/>
          <a:p>
            <a:r>
              <a:rPr lang="de-DE" b="1" dirty="0" smtClean="0">
                <a:solidFill>
                  <a:schemeClr val="bg1"/>
                </a:solidFill>
                <a:latin typeface="BundesSans Bold"/>
              </a:rPr>
              <a:t>Leiden </a:t>
            </a:r>
            <a:r>
              <a:rPr lang="de-DE" b="1" dirty="0">
                <a:solidFill>
                  <a:schemeClr val="bg1"/>
                </a:solidFill>
                <a:latin typeface="BundesSans Bold"/>
              </a:rPr>
              <a:t>– Krankheit – Sterben</a:t>
            </a:r>
            <a:endParaRPr lang="de-DE" dirty="0">
              <a:solidFill>
                <a:schemeClr val="bg1"/>
              </a:solidFill>
              <a:latin typeface="BundesSans Bold"/>
            </a:endParaRPr>
          </a:p>
          <a:p>
            <a:r>
              <a:rPr lang="de-DE" dirty="0">
                <a:solidFill>
                  <a:schemeClr val="bg1"/>
                </a:solidFill>
                <a:latin typeface="BundesSans Regular"/>
              </a:rPr>
              <a:t>Wie bestimme ich, was medizinisch unternommen werden soll, wenn ich entscheidungsunfähig bin?</a:t>
            </a:r>
            <a:endParaRPr lang="de-DE" dirty="0">
              <a:solidFill>
                <a:schemeClr val="bg1"/>
              </a:solidFill>
            </a:endParaRPr>
          </a:p>
        </p:txBody>
      </p:sp>
    </p:spTree>
    <p:extLst>
      <p:ext uri="{BB962C8B-B14F-4D97-AF65-F5344CB8AC3E}">
        <p14:creationId xmlns:p14="http://schemas.microsoft.com/office/powerpoint/2010/main" val="3672777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71</a:t>
            </a:fld>
            <a:endParaRPr lang="de-DE"/>
          </a:p>
        </p:txBody>
      </p:sp>
      <p:sp>
        <p:nvSpPr>
          <p:cNvPr id="6" name="Textfeld 1"/>
          <p:cNvSpPr txBox="1"/>
          <p:nvPr/>
        </p:nvSpPr>
        <p:spPr>
          <a:xfrm>
            <a:off x="0" y="28600"/>
            <a:ext cx="9144000" cy="599268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de-DE" sz="2000" b="1" dirty="0" smtClean="0">
              <a:effectLst/>
              <a:latin typeface="Arial" panose="020B0604020202020204" pitchFamily="34" charset="0"/>
              <a:ea typeface="Times New Roman" panose="02020603050405020304" pitchFamily="18" charset="0"/>
              <a:cs typeface="Arial" panose="020B0604020202020204" pitchFamily="34" charset="0"/>
            </a:endParaRPr>
          </a:p>
          <a:p>
            <a:r>
              <a:rPr lang="de-DE" sz="2000" b="1" dirty="0" smtClean="0">
                <a:effectLst/>
                <a:latin typeface="Arial" panose="020B0604020202020204" pitchFamily="34" charset="0"/>
                <a:ea typeface="Times New Roman" panose="02020603050405020304" pitchFamily="18" charset="0"/>
                <a:cs typeface="Arial" panose="020B0604020202020204" pitchFamily="34" charset="0"/>
              </a:rPr>
              <a:t>Medizinische Vorsorge/Patientenverfügung</a:t>
            </a:r>
          </a:p>
          <a:p>
            <a:endParaRPr lang="de-DE" sz="2000" b="1" dirty="0">
              <a:effectLst/>
              <a:latin typeface="Arial" panose="020B0604020202020204" pitchFamily="34" charset="0"/>
              <a:ea typeface="Times New Roman" panose="02020603050405020304" pitchFamily="18" charset="0"/>
              <a:cs typeface="Arial" panose="020B0604020202020204" pitchFamily="34" charset="0"/>
            </a:endParaRPr>
          </a:p>
          <a:p>
            <a:r>
              <a:rPr lang="de-DE" sz="2000" dirty="0">
                <a:effectLst/>
                <a:latin typeface="Arial" panose="020B0604020202020204" pitchFamily="34" charset="0"/>
                <a:ea typeface="Times New Roman" panose="02020603050405020304" pitchFamily="18" charset="0"/>
                <a:cs typeface="Arial" panose="020B0604020202020204" pitchFamily="34" charset="0"/>
              </a:rPr>
              <a:t>Es kann auch der Fall auftreten, dass Sie nicht mehr in der Lage sind, über eine medizinische Behandlung oder einen ärztlichen Eingriff zu entscheiden</a:t>
            </a:r>
            <a:r>
              <a:rPr lang="de-DE" sz="2000" dirty="0" smtClean="0">
                <a:effectLst/>
                <a:latin typeface="Arial" panose="020B0604020202020204" pitchFamily="34" charset="0"/>
                <a:ea typeface="Times New Roman" panose="02020603050405020304" pitchFamily="18" charset="0"/>
                <a:cs typeface="Arial" panose="020B0604020202020204" pitchFamily="34" charset="0"/>
              </a:rPr>
              <a:t>.</a:t>
            </a:r>
          </a:p>
          <a:p>
            <a:endParaRPr lang="de-DE" sz="2000" dirty="0">
              <a:latin typeface="Arial" panose="020B0604020202020204" pitchFamily="34" charset="0"/>
              <a:ea typeface="Times New Roman" panose="02020603050405020304" pitchFamily="18" charset="0"/>
              <a:cs typeface="Arial" panose="020B0604020202020204" pitchFamily="34" charset="0"/>
            </a:endParaRPr>
          </a:p>
          <a:p>
            <a:r>
              <a:rPr lang="de-DE" sz="2000" dirty="0" smtClean="0">
                <a:effectLst/>
                <a:latin typeface="Arial" panose="020B0604020202020204" pitchFamily="34" charset="0"/>
                <a:ea typeface="Times New Roman" panose="02020603050405020304" pitchFamily="18" charset="0"/>
                <a:cs typeface="Arial" panose="020B0604020202020204" pitchFamily="34" charset="0"/>
              </a:rPr>
              <a:t>Auch </a:t>
            </a:r>
            <a:r>
              <a:rPr lang="de-DE" sz="2000" dirty="0">
                <a:effectLst/>
                <a:latin typeface="Arial" panose="020B0604020202020204" pitchFamily="34" charset="0"/>
                <a:ea typeface="Times New Roman" panose="02020603050405020304" pitchFamily="18" charset="0"/>
                <a:cs typeface="Arial" panose="020B0604020202020204" pitchFamily="34" charset="0"/>
              </a:rPr>
              <a:t>hier können Sie im Wege der Vorsorge Bestimmungen für spätere ärztliche Behandlungen treffen und so Ihr Selbstbestimmungsrecht wahren</a:t>
            </a:r>
            <a:r>
              <a:rPr lang="de-DE" sz="2000" dirty="0" smtClean="0">
                <a:effectLst/>
                <a:latin typeface="Arial" panose="020B0604020202020204" pitchFamily="34" charset="0"/>
                <a:ea typeface="Times New Roman" panose="02020603050405020304" pitchFamily="18" charset="0"/>
                <a:cs typeface="Arial" panose="020B0604020202020204" pitchFamily="34" charset="0"/>
              </a:rPr>
              <a:t>.</a:t>
            </a:r>
          </a:p>
          <a:p>
            <a:endParaRPr lang="de-DE" sz="2000" dirty="0" smtClean="0">
              <a:effectLst/>
              <a:latin typeface="Arial" panose="020B0604020202020204" pitchFamily="34" charset="0"/>
              <a:ea typeface="Times New Roman" panose="02020603050405020304" pitchFamily="18" charset="0"/>
              <a:cs typeface="Arial" panose="020B0604020202020204" pitchFamily="34" charset="0"/>
            </a:endParaRPr>
          </a:p>
          <a:p>
            <a:r>
              <a:rPr lang="de-DE" sz="2000" dirty="0">
                <a:latin typeface="Arial" panose="020B0604020202020204" pitchFamily="34" charset="0"/>
                <a:ea typeface="Times New Roman" panose="02020603050405020304" pitchFamily="18" charset="0"/>
                <a:cs typeface="Arial" panose="020B0604020202020204" pitchFamily="34" charset="0"/>
              </a:rPr>
              <a:t>Mit der gesetzlich geregelten </a:t>
            </a:r>
            <a:r>
              <a:rPr lang="de-DE" sz="2000" b="1" dirty="0">
                <a:latin typeface="Arial" panose="020B0604020202020204" pitchFamily="34" charset="0"/>
                <a:ea typeface="Times New Roman" panose="02020603050405020304" pitchFamily="18" charset="0"/>
                <a:cs typeface="Arial" panose="020B0604020202020204" pitchFamily="34" charset="0"/>
              </a:rPr>
              <a:t>Patientenverfügung</a:t>
            </a:r>
            <a:r>
              <a:rPr lang="de-DE" sz="2000" dirty="0">
                <a:latin typeface="Arial" panose="020B0604020202020204" pitchFamily="34" charset="0"/>
                <a:ea typeface="Times New Roman" panose="02020603050405020304" pitchFamily="18" charset="0"/>
                <a:cs typeface="Arial" panose="020B0604020202020204" pitchFamily="34" charset="0"/>
              </a:rPr>
              <a:t> können Sie für den Fall der späteren Entscheidungsunfähigkeit vorab schriftlich festlegen, ob Sie in bestimmte medizinische Maßnahmen einwilligen oder sie untersagen</a:t>
            </a:r>
            <a:r>
              <a:rPr lang="de-DE" sz="2000" dirty="0" smtClean="0">
                <a:latin typeface="Arial" panose="020B0604020202020204" pitchFamily="34" charset="0"/>
                <a:ea typeface="Times New Roman" panose="02020603050405020304" pitchFamily="18" charset="0"/>
                <a:cs typeface="Arial" panose="020B0604020202020204" pitchFamily="34" charset="0"/>
              </a:rPr>
              <a:t>.</a:t>
            </a:r>
          </a:p>
          <a:p>
            <a:endParaRPr lang="de-DE" sz="2000" dirty="0">
              <a:latin typeface="Arial" panose="020B0604020202020204" pitchFamily="34" charset="0"/>
              <a:ea typeface="Times New Roman" panose="02020603050405020304" pitchFamily="18" charset="0"/>
              <a:cs typeface="Arial" panose="020B0604020202020204" pitchFamily="34" charset="0"/>
            </a:endParaRPr>
          </a:p>
          <a:p>
            <a:r>
              <a:rPr lang="de-DE" sz="2000" dirty="0" smtClean="0">
                <a:latin typeface="Arial" panose="020B0604020202020204" pitchFamily="34" charset="0"/>
                <a:ea typeface="Times New Roman" panose="02020603050405020304" pitchFamily="18" charset="0"/>
                <a:cs typeface="Arial" panose="020B0604020202020204" pitchFamily="34" charset="0"/>
              </a:rPr>
              <a:t>Der </a:t>
            </a:r>
            <a:r>
              <a:rPr lang="de-DE" sz="2000" dirty="0">
                <a:latin typeface="Arial" panose="020B0604020202020204" pitchFamily="34" charset="0"/>
                <a:ea typeface="Times New Roman" panose="02020603050405020304" pitchFamily="18" charset="0"/>
                <a:cs typeface="Arial" panose="020B0604020202020204" pitchFamily="34" charset="0"/>
              </a:rPr>
              <a:t>Arzt hat dann zu prüfen, ob Ihre Festlegung auf die aktuelle Lebens- und Behandlungssituation zutrifft. Ist dies der Fall, so hat er die Patientenverfügung unmittelbar umzusetzen</a:t>
            </a:r>
            <a:r>
              <a:rPr lang="de-DE" sz="2000" dirty="0" smtClean="0">
                <a:latin typeface="Arial" panose="020B0604020202020204" pitchFamily="34" charset="0"/>
                <a:ea typeface="Times New Roman" panose="02020603050405020304" pitchFamily="18" charset="0"/>
                <a:cs typeface="Arial" panose="020B0604020202020204" pitchFamily="34" charset="0"/>
              </a:rPr>
              <a:t>.</a:t>
            </a:r>
            <a:endParaRPr lang="de-DE" sz="2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2907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55825F-7C31-43B4-B782-CB297E2128F9}" type="datetime1">
              <a:rPr lang="de-DE" smtClean="0"/>
              <a:pPr/>
              <a:t>30.09.2020</a:t>
            </a:fld>
            <a:endParaRPr lang="de-DE"/>
          </a:p>
        </p:txBody>
      </p:sp>
      <p:sp>
        <p:nvSpPr>
          <p:cNvPr id="3" name="Fußzeilenplatzhalter 2"/>
          <p:cNvSpPr>
            <a:spLocks noGrp="1"/>
          </p:cNvSpPr>
          <p:nvPr>
            <p:ph type="ftr" sz="quarter" idx="11"/>
          </p:nvPr>
        </p:nvSpPr>
        <p:spPr/>
        <p:txBody>
          <a:bodyPr/>
          <a:lstStyle/>
          <a:p>
            <a:r>
              <a:rPr lang="de-DE" smtClean="0"/>
              <a:t>Zusammenstellung Ingrid Schmidt-Schwabe</a:t>
            </a:r>
            <a:endParaRPr lang="de-DE"/>
          </a:p>
        </p:txBody>
      </p:sp>
      <p:sp>
        <p:nvSpPr>
          <p:cNvPr id="4" name="Foliennummernplatzhalter 3"/>
          <p:cNvSpPr>
            <a:spLocks noGrp="1"/>
          </p:cNvSpPr>
          <p:nvPr>
            <p:ph type="sldNum" sz="quarter" idx="12"/>
          </p:nvPr>
        </p:nvSpPr>
        <p:spPr/>
        <p:txBody>
          <a:bodyPr/>
          <a:lstStyle/>
          <a:p>
            <a:fld id="{02D1A2D8-C9C6-4FA4-86A0-905717E558D9}" type="slidenum">
              <a:rPr lang="de-DE" smtClean="0"/>
              <a:pPr/>
              <a:t>72</a:t>
            </a:fld>
            <a:endParaRPr lang="de-DE"/>
          </a:p>
        </p:txBody>
      </p:sp>
      <p:sp>
        <p:nvSpPr>
          <p:cNvPr id="5" name="Rechteck 4"/>
          <p:cNvSpPr/>
          <p:nvPr/>
        </p:nvSpPr>
        <p:spPr>
          <a:xfrm>
            <a:off x="0" y="264800"/>
            <a:ext cx="9144000" cy="5786199"/>
          </a:xfrm>
          <a:prstGeom prst="rect">
            <a:avLst/>
          </a:prstGeom>
        </p:spPr>
        <p:txBody>
          <a:bodyPr wrap="square">
            <a:spAutoFit/>
          </a:bodyPr>
          <a:lstStyle/>
          <a:p>
            <a:pPr indent="-406400">
              <a:lnSpc>
                <a:spcPts val="1205"/>
              </a:lnSpc>
              <a:spcAft>
                <a:spcPts val="1195"/>
              </a:spcAft>
            </a:pP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2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Was </a:t>
            </a:r>
            <a:r>
              <a:rPr lang="de-DE" sz="2000" b="1" dirty="0">
                <a:solidFill>
                  <a:srgbClr val="000000"/>
                </a:solidFill>
                <a:latin typeface="Arial" panose="020B0604020202020204" pitchFamily="34" charset="0"/>
                <a:ea typeface="Calibri" panose="020F0502020204030204" pitchFamily="34" charset="0"/>
                <a:cs typeface="Arial" panose="020B0604020202020204" pitchFamily="34" charset="0"/>
              </a:rPr>
              <a:t>ist eine Patientenverfügung?</a:t>
            </a:r>
            <a:endParaRPr lang="de-DE" sz="2000" dirty="0">
              <a:latin typeface="Arial" panose="020B0604020202020204" pitchFamily="34" charset="0"/>
              <a:ea typeface="Calibri" panose="020F0502020204030204" pitchFamily="34" charset="0"/>
              <a:cs typeface="Arial" panose="020B0604020202020204" pitchFamily="34" charset="0"/>
            </a:endParaRPr>
          </a:p>
          <a:p>
            <a:pPr marL="406400">
              <a:spcAft>
                <a:spcPts val="1200"/>
              </a:spcAft>
            </a:pP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In einer Patientenverfügung können Sie schriftlich für den Fall Ihrer Ent­scheidungsunfähigkeit im Voraus festlegen, ob und wie Sie in bestimmten Situationen ärztlich behandelt werden </a:t>
            </a:r>
            <a:r>
              <a:rPr lang="de-DE"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möchten.</a:t>
            </a:r>
          </a:p>
          <a:p>
            <a:pPr marL="406400">
              <a:spcAft>
                <a:spcPts val="1200"/>
              </a:spcAft>
            </a:pPr>
            <a:r>
              <a:rPr lang="de-DE"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Zu­dem </a:t>
            </a: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kann es sinnvoll sein, auch persönliche Wertvorstellungen, Einstellungen zum eigenen Leben und Sterben und religiöse Anschauungen als Ergänzung und Auslegungshilfe Ihrer Patientenverfügung zu schildern.</a:t>
            </a:r>
            <a:endParaRPr lang="de-DE" sz="2000" dirty="0">
              <a:latin typeface="Arial" panose="020B0604020202020204" pitchFamily="34" charset="0"/>
              <a:ea typeface="Calibri" panose="020F0502020204030204" pitchFamily="34" charset="0"/>
              <a:cs typeface="Arial" panose="020B0604020202020204" pitchFamily="34" charset="0"/>
            </a:endParaRPr>
          </a:p>
          <a:p>
            <a:pPr marL="406400">
              <a:spcAft>
                <a:spcPts val="1200"/>
              </a:spcAft>
            </a:pP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Auf diese Weise können Sie Einfluss auf eine spätere ärztliche Behandlung nehmen und damit Ihr Selbstbestimmungsrecht wahren, auch wenn Sie zum Zeitpunkt der Behandlung nicht mehr ansprechbar und nicht mehr einwilli­gungsfähig sind.</a:t>
            </a:r>
            <a:endParaRPr lang="de-DE" sz="20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Die Patientenverfügung richtet sich in erster Linie an die Ärztin oder den Arzt und das Behandlungsteam. </a:t>
            </a:r>
            <a:endParaRPr lang="de-DE"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de-DE"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Sie </a:t>
            </a:r>
            <a:r>
              <a:rPr lang="de-DE" sz="2000" dirty="0">
                <a:solidFill>
                  <a:srgbClr val="000000"/>
                </a:solidFill>
                <a:latin typeface="Arial" panose="020B0604020202020204" pitchFamily="34" charset="0"/>
                <a:ea typeface="Calibri" panose="020F0502020204030204" pitchFamily="34" charset="0"/>
                <a:cs typeface="Arial" panose="020B0604020202020204" pitchFamily="34" charset="0"/>
              </a:rPr>
              <a:t>kann sich zusätzlich an eine bevollmächtigte oder gesetzliche Vertreterin oder einen bevollmächtigten oder gesetzlichen Vertreter richten und Anweisungen oder Bitten zur Auslegung und Durchset­zung der Patientenverfügung enthalten.</a:t>
            </a:r>
            <a:endParaRPr lang="de-DE"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210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457200" y="1600201"/>
            <a:ext cx="8186766" cy="3043246"/>
          </a:xfrm>
        </p:spPr>
        <p:txBody>
          <a:bodyPr>
            <a:normAutofit fontScale="40000" lnSpcReduction="20000"/>
          </a:bodyPr>
          <a:lstStyle/>
          <a:p>
            <a:pPr>
              <a:buNone/>
            </a:pPr>
            <a:endParaRPr lang="de-DE" sz="1000" b="1" dirty="0" smtClean="0"/>
          </a:p>
          <a:p>
            <a:pPr>
              <a:buNone/>
            </a:pPr>
            <a:endParaRPr lang="de-DE" sz="1000" b="1" dirty="0"/>
          </a:p>
          <a:p>
            <a:pPr>
              <a:buNone/>
            </a:pPr>
            <a:endParaRPr lang="de-DE" sz="1000" b="1" dirty="0" smtClean="0"/>
          </a:p>
          <a:p>
            <a:pPr algn="ctr">
              <a:buNone/>
            </a:pPr>
            <a:r>
              <a:rPr lang="de-DE" sz="4600" dirty="0" smtClean="0"/>
              <a:t>  </a:t>
            </a:r>
          </a:p>
          <a:p>
            <a:pPr>
              <a:buNone/>
            </a:pPr>
            <a:r>
              <a:rPr lang="de-DE" sz="10000" dirty="0" smtClean="0"/>
              <a:t>                         Danke </a:t>
            </a:r>
          </a:p>
          <a:p>
            <a:pPr>
              <a:buNone/>
            </a:pPr>
            <a:r>
              <a:rPr lang="de-DE" sz="10000" dirty="0" smtClean="0"/>
              <a:t>            für Ihre Aufmerksamkeit</a:t>
            </a:r>
          </a:p>
          <a:p>
            <a:pPr>
              <a:buNone/>
            </a:pPr>
            <a:endParaRPr lang="de-DE" sz="11200" dirty="0" smtClean="0"/>
          </a:p>
          <a:p>
            <a:pPr>
              <a:buNone/>
            </a:pPr>
            <a:endParaRPr lang="de-DE" sz="1000" b="1" dirty="0"/>
          </a:p>
          <a:p>
            <a:pPr>
              <a:buNone/>
            </a:pPr>
            <a:r>
              <a:rPr lang="de-DE" sz="2000" b="1" dirty="0" smtClean="0"/>
              <a:t> </a:t>
            </a:r>
            <a:endParaRPr lang="de-DE" sz="3300" dirty="0" smtClean="0"/>
          </a:p>
          <a:p>
            <a:pPr>
              <a:buNone/>
            </a:pPr>
            <a:r>
              <a:rPr lang="de-DE" sz="3300" b="1" dirty="0" smtClean="0"/>
              <a:t> </a:t>
            </a:r>
            <a:endParaRPr lang="de-DE" sz="3300" dirty="0"/>
          </a:p>
          <a:p>
            <a:endParaRPr lang="de-DE" dirty="0"/>
          </a:p>
        </p:txBody>
      </p:sp>
      <p:sp>
        <p:nvSpPr>
          <p:cNvPr id="4" name="Datumsplatzhalter 3"/>
          <p:cNvSpPr>
            <a:spLocks noGrp="1"/>
          </p:cNvSpPr>
          <p:nvPr>
            <p:ph type="dt" sz="half" idx="10"/>
          </p:nvPr>
        </p:nvSpPr>
        <p:spPr/>
        <p:txBody>
          <a:bodyPr/>
          <a:lstStyle/>
          <a:p>
            <a:fld id="{17FBC9AD-97B6-46BA-B2DB-AC41C4132B2E}" type="datetime1">
              <a:rPr lang="de-DE" smtClean="0"/>
              <a:pPr/>
              <a:t>30.09.2020</a:t>
            </a:fld>
            <a:endParaRPr lang="de-DE"/>
          </a:p>
        </p:txBody>
      </p:sp>
      <p:sp>
        <p:nvSpPr>
          <p:cNvPr id="5" name="Foliennummernplatzhalter 4"/>
          <p:cNvSpPr>
            <a:spLocks noGrp="1"/>
          </p:cNvSpPr>
          <p:nvPr>
            <p:ph type="sldNum" sz="quarter" idx="12"/>
          </p:nvPr>
        </p:nvSpPr>
        <p:spPr/>
        <p:txBody>
          <a:bodyPr/>
          <a:lstStyle/>
          <a:p>
            <a:fld id="{02D1A2D8-C9C6-4FA4-86A0-905717E558D9}" type="slidenum">
              <a:rPr lang="de-DE" smtClean="0"/>
              <a:pPr/>
              <a:t>73</a:t>
            </a:fld>
            <a:endParaRPr lang="de-DE"/>
          </a:p>
        </p:txBody>
      </p:sp>
      <p:sp>
        <p:nvSpPr>
          <p:cNvPr id="6" name="Fußzeilenplatzhalter 5"/>
          <p:cNvSpPr>
            <a:spLocks noGrp="1"/>
          </p:cNvSpPr>
          <p:nvPr>
            <p:ph type="ftr" sz="quarter" idx="11"/>
          </p:nvPr>
        </p:nvSpPr>
        <p:spPr/>
        <p:txBody>
          <a:bodyPr/>
          <a:lstStyle/>
          <a:p>
            <a:r>
              <a:rPr lang="de-DE" dirty="0" smtClean="0"/>
              <a:t>Zusammenstellung Ingrid Schmidt-Schwabe</a:t>
            </a:r>
            <a:endParaRPr lang="de-DE" dirty="0"/>
          </a:p>
        </p:txBody>
      </p:sp>
      <p:pic>
        <p:nvPicPr>
          <p:cNvPr id="7" name="Picture 2" descr="C:\Eigene Dateien\Eigene Daten\1.0 Gültig  für alle Jahre\Logo fwz Janka\Logo mit FWZ\FWZ_BadNauheim_mit_Logo_4c.jpg"/>
          <p:cNvPicPr>
            <a:picLocks noChangeAspect="1" noChangeArrowheads="1"/>
          </p:cNvPicPr>
          <p:nvPr/>
        </p:nvPicPr>
        <p:blipFill>
          <a:blip r:embed="rId3" cstate="print"/>
          <a:srcRect/>
          <a:stretch>
            <a:fillRect/>
          </a:stretch>
        </p:blipFill>
        <p:spPr bwMode="auto">
          <a:xfrm>
            <a:off x="642910" y="428604"/>
            <a:ext cx="1435169" cy="1571636"/>
          </a:xfrm>
          <a:prstGeom prst="rect">
            <a:avLst/>
          </a:prstGeom>
          <a:noFill/>
        </p:spPr>
      </p:pic>
      <p:pic>
        <p:nvPicPr>
          <p:cNvPr id="91142" name="Picture 6" descr="Bild der Ecard"/>
          <p:cNvPicPr>
            <a:picLocks noChangeAspect="1" noChangeArrowheads="1"/>
          </p:cNvPicPr>
          <p:nvPr/>
        </p:nvPicPr>
        <p:blipFill>
          <a:blip r:embed="rId4" cstate="print"/>
          <a:srcRect/>
          <a:stretch>
            <a:fillRect/>
          </a:stretch>
        </p:blipFill>
        <p:spPr bwMode="auto">
          <a:xfrm>
            <a:off x="3286116" y="3857628"/>
            <a:ext cx="1716065" cy="1214446"/>
          </a:xfrm>
          <a:prstGeom prst="rect">
            <a:avLst/>
          </a:prstGeom>
          <a:noFill/>
        </p:spPr>
      </p:pic>
    </p:spTree>
    <p:extLst>
      <p:ext uri="{BB962C8B-B14F-4D97-AF65-F5344CB8AC3E}">
        <p14:creationId xmlns:p14="http://schemas.microsoft.com/office/powerpoint/2010/main" val="25131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smtClean="0"/>
              <a:t>Zusammenstellung Ingrid Schmidt-Schwabe</a:t>
            </a:r>
            <a:endParaRPr lang="de-DE"/>
          </a:p>
        </p:txBody>
      </p:sp>
      <p:sp>
        <p:nvSpPr>
          <p:cNvPr id="6" name="Foliennummernplatzhalter 5"/>
          <p:cNvSpPr>
            <a:spLocks noGrp="1"/>
          </p:cNvSpPr>
          <p:nvPr>
            <p:ph type="sldNum" sz="quarter" idx="12"/>
          </p:nvPr>
        </p:nvSpPr>
        <p:spPr/>
        <p:txBody>
          <a:bodyPr/>
          <a:lstStyle/>
          <a:p>
            <a:fld id="{02D1A2D8-C9C6-4FA4-86A0-905717E558D9}" type="slidenum">
              <a:rPr lang="de-DE" smtClean="0"/>
              <a:pPr/>
              <a:t>74</a:t>
            </a:fld>
            <a:endParaRPr lang="de-DE"/>
          </a:p>
        </p:txBody>
      </p:sp>
    </p:spTree>
    <p:extLst>
      <p:ext uri="{BB962C8B-B14F-4D97-AF65-F5344CB8AC3E}">
        <p14:creationId xmlns:p14="http://schemas.microsoft.com/office/powerpoint/2010/main" val="277814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6"/>
          <p:cNvSpPr txBox="1">
            <a:spLocks noChangeArrowheads="1"/>
          </p:cNvSpPr>
          <p:nvPr/>
        </p:nvSpPr>
        <p:spPr bwMode="auto">
          <a:xfrm>
            <a:off x="438193" y="6381328"/>
            <a:ext cx="8424862" cy="701675"/>
          </a:xfrm>
          <a:prstGeom prst="rect">
            <a:avLst/>
          </a:prstGeom>
          <a:noFill/>
          <a:ln w="9525">
            <a:noFill/>
            <a:miter lim="800000"/>
            <a:headEnd/>
            <a:tailEnd/>
          </a:ln>
        </p:spPr>
        <p:txBody>
          <a:bodyPr>
            <a:spAutoFit/>
          </a:bodyPr>
          <a:lstStyle/>
          <a:p>
            <a:pPr>
              <a:spcBef>
                <a:spcPct val="50000"/>
              </a:spcBef>
            </a:pPr>
            <a:r>
              <a:rPr lang="de-DE" sz="1000" dirty="0" smtClean="0">
                <a:solidFill>
                  <a:schemeClr val="tx1"/>
                </a:solidFill>
              </a:rPr>
              <a:t>Deutsche Alzheimer Gesellschaft e.V. Selbsthilfe Demenz</a:t>
            </a:r>
            <a:endParaRPr lang="de-DE" sz="1000" dirty="0">
              <a:solidFill>
                <a:schemeClr val="tx1"/>
              </a:solidFill>
            </a:endParaRPr>
          </a:p>
          <a:p>
            <a:pPr>
              <a:spcBef>
                <a:spcPct val="50000"/>
              </a:spcBef>
            </a:pPr>
            <a:r>
              <a:rPr lang="de-DE" sz="1000" dirty="0">
                <a:solidFill>
                  <a:schemeClr val="tx1"/>
                </a:solidFill>
              </a:rPr>
              <a:t>Quelle:   Dr. med. Krämer, G. (2000). </a:t>
            </a:r>
            <a:r>
              <a:rPr lang="de-DE" sz="1000" i="1" dirty="0">
                <a:solidFill>
                  <a:schemeClr val="tx1"/>
                </a:solidFill>
              </a:rPr>
              <a:t>Alzheimer-Krankheit: Antworten auf die häufigsten Fragen</a:t>
            </a:r>
            <a:r>
              <a:rPr lang="de-DE" sz="1000" dirty="0">
                <a:solidFill>
                  <a:schemeClr val="tx1"/>
                </a:solidFill>
              </a:rPr>
              <a:t>. Stuttgart: Georg Thieme Verlag. S. 45.</a:t>
            </a:r>
          </a:p>
          <a:p>
            <a:pPr>
              <a:spcBef>
                <a:spcPct val="50000"/>
              </a:spcBef>
            </a:pPr>
            <a:endParaRPr lang="de-DE" sz="1000" dirty="0">
              <a:solidFill>
                <a:schemeClr val="tx1"/>
              </a:solidFill>
            </a:endParaRPr>
          </a:p>
        </p:txBody>
      </p:sp>
      <p:sp>
        <p:nvSpPr>
          <p:cNvPr id="2" name="Inhaltsplatzhalter 1"/>
          <p:cNvSpPr>
            <a:spLocks noGrp="1"/>
          </p:cNvSpPr>
          <p:nvPr>
            <p:ph idx="1"/>
          </p:nvPr>
        </p:nvSpPr>
        <p:spPr>
          <a:xfrm>
            <a:off x="611560" y="332656"/>
            <a:ext cx="8229600" cy="5865515"/>
          </a:xfrm>
        </p:spPr>
        <p:txBody>
          <a:bodyPr/>
          <a:lstStyle/>
          <a:p>
            <a:pPr marL="0" indent="0">
              <a:buNone/>
            </a:pPr>
            <a:endParaRPr lang="de-DE" sz="2400" dirty="0"/>
          </a:p>
          <a:p>
            <a:pPr marL="0" indent="0">
              <a:buNone/>
            </a:pPr>
            <a:r>
              <a:rPr lang="de-DE" dirty="0" smtClean="0"/>
              <a:t> </a:t>
            </a:r>
            <a:endParaRPr lang="de-DE" dirty="0"/>
          </a:p>
          <a:p>
            <a:pPr marL="0" indent="0">
              <a:buNone/>
            </a:pPr>
            <a:endParaRPr lang="de-DE" dirty="0"/>
          </a:p>
          <a:p>
            <a:endParaRPr lang="de-DE" dirty="0"/>
          </a:p>
        </p:txBody>
      </p:sp>
      <p:pic>
        <p:nvPicPr>
          <p:cNvPr id="6" name="Picture 4" descr="img005"/>
          <p:cNvPicPr>
            <a:picLocks noChangeAspect="1" noChangeArrowheads="1"/>
          </p:cNvPicPr>
          <p:nvPr/>
        </p:nvPicPr>
        <p:blipFill>
          <a:blip r:embed="rId3" cstate="print"/>
          <a:srcRect/>
          <a:stretch>
            <a:fillRect/>
          </a:stretch>
        </p:blipFill>
        <p:spPr>
          <a:xfrm>
            <a:off x="762474" y="476672"/>
            <a:ext cx="7913982" cy="6007422"/>
          </a:xfrm>
          <a:prstGeom prst="rect">
            <a:avLst/>
          </a:prstGeom>
          <a:noFill/>
        </p:spPr>
      </p:pic>
    </p:spTree>
    <p:extLst>
      <p:ext uri="{BB962C8B-B14F-4D97-AF65-F5344CB8AC3E}">
        <p14:creationId xmlns:p14="http://schemas.microsoft.com/office/powerpoint/2010/main" val="2998496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96842"/>
          </a:xfrm>
        </p:spPr>
        <p:txBody>
          <a:bodyPr>
            <a:noAutofit/>
          </a:bodyPr>
          <a:lstStyle/>
          <a:p>
            <a:r>
              <a:rPr lang="de-DE" sz="2800" b="1" dirty="0" smtClean="0">
                <a:solidFill>
                  <a:srgbClr val="FF0000"/>
                </a:solidFill>
              </a:rPr>
              <a:t> Sekundäre Demenzen 10% </a:t>
            </a:r>
            <a:endParaRPr lang="de-DE" sz="2800" dirty="0">
              <a:solidFill>
                <a:srgbClr val="FF0000"/>
              </a:solidFill>
            </a:endParaRPr>
          </a:p>
        </p:txBody>
      </p:sp>
      <p:sp>
        <p:nvSpPr>
          <p:cNvPr id="3" name="Inhaltsplatzhalter 2"/>
          <p:cNvSpPr>
            <a:spLocks noGrp="1"/>
          </p:cNvSpPr>
          <p:nvPr>
            <p:ph idx="1"/>
          </p:nvPr>
        </p:nvSpPr>
        <p:spPr>
          <a:xfrm>
            <a:off x="251520" y="793730"/>
            <a:ext cx="8640960" cy="5340369"/>
          </a:xfrm>
        </p:spPr>
        <p:txBody>
          <a:bodyPr>
            <a:noAutofit/>
          </a:bodyPr>
          <a:lstStyle/>
          <a:p>
            <a:pPr marL="0" indent="0">
              <a:spcBef>
                <a:spcPts val="0"/>
              </a:spcBef>
              <a:buNone/>
            </a:pPr>
            <a:r>
              <a:rPr lang="de-DE" sz="2200" dirty="0" smtClean="0"/>
              <a:t>Neben den genannten Demenzformen gibt es auch so genannte sekundäre Demenzen (Reversibilität ist oft möglich,  </a:t>
            </a:r>
            <a:r>
              <a:rPr lang="de-DE" sz="2200" dirty="0"/>
              <a:t>Symptome </a:t>
            </a:r>
            <a:r>
              <a:rPr lang="de-DE" sz="2200" dirty="0" smtClean="0"/>
              <a:t>können  zurückgebildet werden)  </a:t>
            </a:r>
          </a:p>
          <a:p>
            <a:pPr marL="514350" indent="-514350">
              <a:spcBef>
                <a:spcPts val="0"/>
              </a:spcBef>
              <a:buAutoNum type="arabicPeriod"/>
            </a:pPr>
            <a:r>
              <a:rPr lang="de-DE" sz="2800" b="1" dirty="0" smtClean="0"/>
              <a:t>Physiologische Ursachen</a:t>
            </a:r>
            <a:r>
              <a:rPr lang="de-DE" sz="2800" dirty="0" smtClean="0"/>
              <a:t>, </a:t>
            </a:r>
          </a:p>
          <a:p>
            <a:pPr marL="0" indent="0">
              <a:spcBef>
                <a:spcPts val="0"/>
              </a:spcBef>
              <a:buNone/>
            </a:pPr>
            <a:r>
              <a:rPr lang="de-DE" sz="2400" dirty="0" smtClean="0">
                <a:solidFill>
                  <a:srgbClr val="FF0000"/>
                </a:solidFill>
              </a:rPr>
              <a:t>wie z.B. Vergiftungen</a:t>
            </a:r>
            <a:r>
              <a:rPr lang="de-DE" sz="2800" dirty="0" smtClean="0">
                <a:solidFill>
                  <a:srgbClr val="FF0000"/>
                </a:solidFill>
              </a:rPr>
              <a:t> </a:t>
            </a:r>
            <a:r>
              <a:rPr lang="de-DE" sz="2000" dirty="0" smtClean="0"/>
              <a:t>(Alkoholmissbrauch, </a:t>
            </a:r>
            <a:r>
              <a:rPr lang="de-DE" sz="2000" dirty="0" err="1" smtClean="0"/>
              <a:t>Korsakow</a:t>
            </a:r>
            <a:r>
              <a:rPr lang="de-DE" sz="2000" dirty="0" smtClean="0"/>
              <a:t>-Syndrom) </a:t>
            </a:r>
            <a:r>
              <a:rPr lang="de-DE" sz="2400" dirty="0" smtClean="0">
                <a:solidFill>
                  <a:srgbClr val="FF0000"/>
                </a:solidFill>
              </a:rPr>
              <a:t>Infektionskrankheiten</a:t>
            </a:r>
            <a:r>
              <a:rPr lang="de-DE" sz="2400" dirty="0" smtClean="0"/>
              <a:t> </a:t>
            </a:r>
            <a:r>
              <a:rPr lang="de-DE" sz="2000" dirty="0" smtClean="0"/>
              <a:t>(</a:t>
            </a:r>
            <a:r>
              <a:rPr lang="de-DE" sz="2000" i="1" dirty="0" smtClean="0"/>
              <a:t>Lungenentzündung</a:t>
            </a:r>
            <a:r>
              <a:rPr lang="de-DE" sz="2000" dirty="0" smtClean="0"/>
              <a:t>) , </a:t>
            </a:r>
          </a:p>
          <a:p>
            <a:pPr>
              <a:spcBef>
                <a:spcPts val="0"/>
              </a:spcBef>
              <a:buNone/>
            </a:pPr>
            <a:r>
              <a:rPr lang="de-DE" sz="2400" dirty="0" smtClean="0">
                <a:solidFill>
                  <a:srgbClr val="FF0000"/>
                </a:solidFill>
              </a:rPr>
              <a:t>Krankheiten der Organe </a:t>
            </a:r>
            <a:r>
              <a:rPr lang="de-DE" sz="2000" dirty="0" smtClean="0"/>
              <a:t>(Herz, Bauchspeicheldrüse),</a:t>
            </a:r>
            <a:r>
              <a:rPr lang="de-DE" sz="2800" dirty="0" smtClean="0"/>
              <a:t> </a:t>
            </a:r>
          </a:p>
          <a:p>
            <a:pPr>
              <a:spcBef>
                <a:spcPts val="0"/>
              </a:spcBef>
              <a:buNone/>
            </a:pPr>
            <a:r>
              <a:rPr lang="de-DE" sz="2400" dirty="0" smtClean="0">
                <a:solidFill>
                  <a:srgbClr val="FF0000"/>
                </a:solidFill>
              </a:rPr>
              <a:t>Störungen des Gehirns </a:t>
            </a:r>
            <a:r>
              <a:rPr lang="de-DE" sz="2000" dirty="0" smtClean="0"/>
              <a:t>(Gehirnentzündung, Hirntumor, </a:t>
            </a:r>
          </a:p>
          <a:p>
            <a:pPr>
              <a:spcBef>
                <a:spcPts val="0"/>
              </a:spcBef>
              <a:buNone/>
            </a:pPr>
            <a:r>
              <a:rPr lang="de-DE" sz="2000" dirty="0" err="1" smtClean="0"/>
              <a:t>z.B.die</a:t>
            </a:r>
            <a:r>
              <a:rPr lang="de-DE" sz="2000" dirty="0" smtClean="0"/>
              <a:t> </a:t>
            </a:r>
            <a:r>
              <a:rPr lang="de-DE" sz="2000" dirty="0"/>
              <a:t>Creutzfeldt-Jakob-Krankheit (</a:t>
            </a:r>
            <a:r>
              <a:rPr lang="de-DE" sz="2000" dirty="0" smtClean="0"/>
              <a:t>BSE mit </a:t>
            </a:r>
            <a:r>
              <a:rPr lang="de-DE" sz="2000" dirty="0"/>
              <a:t>schwammartiger </a:t>
            </a:r>
            <a:endParaRPr lang="de-DE" sz="2000" dirty="0" smtClean="0"/>
          </a:p>
          <a:p>
            <a:pPr>
              <a:spcBef>
                <a:spcPts val="0"/>
              </a:spcBef>
              <a:buNone/>
            </a:pPr>
            <a:r>
              <a:rPr lang="de-DE" sz="2000" dirty="0" smtClean="0"/>
              <a:t>Auflösung </a:t>
            </a:r>
            <a:r>
              <a:rPr lang="de-DE" sz="2000" dirty="0"/>
              <a:t>des </a:t>
            </a:r>
            <a:r>
              <a:rPr lang="de-DE" sz="2000" dirty="0" smtClean="0"/>
              <a:t>Hirngewebes)  </a:t>
            </a:r>
          </a:p>
          <a:p>
            <a:pPr>
              <a:spcBef>
                <a:spcPts val="0"/>
              </a:spcBef>
              <a:buNone/>
            </a:pPr>
            <a:r>
              <a:rPr lang="de-DE" sz="2400" dirty="0" smtClean="0">
                <a:solidFill>
                  <a:srgbClr val="FF0000"/>
                </a:solidFill>
              </a:rPr>
              <a:t>Austrocknung</a:t>
            </a:r>
          </a:p>
          <a:p>
            <a:pPr>
              <a:spcBef>
                <a:spcPts val="0"/>
              </a:spcBef>
              <a:buNone/>
            </a:pPr>
            <a:r>
              <a:rPr lang="de-DE" sz="2800" b="1" dirty="0" smtClean="0"/>
              <a:t>2. Psychische Ursachen</a:t>
            </a:r>
            <a:r>
              <a:rPr lang="de-DE" sz="2800" dirty="0" smtClean="0"/>
              <a:t>, wie z.B.: </a:t>
            </a:r>
            <a:r>
              <a:rPr lang="de-DE" sz="2400" dirty="0" smtClean="0">
                <a:solidFill>
                  <a:srgbClr val="FF0000"/>
                </a:solidFill>
              </a:rPr>
              <a:t>Angst, Trauer, Depression, Geistige Inaktivität , Vereinsamung</a:t>
            </a:r>
          </a:p>
          <a:p>
            <a:pPr>
              <a:spcBef>
                <a:spcPts val="0"/>
              </a:spcBef>
              <a:buNone/>
            </a:pPr>
            <a:endParaRPr lang="de-DE" sz="2400" dirty="0" smtClean="0"/>
          </a:p>
        </p:txBody>
      </p:sp>
      <p:sp>
        <p:nvSpPr>
          <p:cNvPr id="4" name="Datumsplatzhalter 3"/>
          <p:cNvSpPr>
            <a:spLocks noGrp="1"/>
          </p:cNvSpPr>
          <p:nvPr>
            <p:ph type="dt" sz="half" idx="10"/>
          </p:nvPr>
        </p:nvSpPr>
        <p:spPr/>
        <p:txBody>
          <a:bodyPr/>
          <a:lstStyle/>
          <a:p>
            <a:fld id="{C2427F29-3E0E-4AAF-822A-BC80977ABF70}" type="datetime1">
              <a:rPr lang="de-DE" smtClean="0"/>
              <a:pPr/>
              <a:t>30.09.2020</a:t>
            </a:fld>
            <a:endParaRPr lang="de-DE"/>
          </a:p>
        </p:txBody>
      </p:sp>
      <p:sp>
        <p:nvSpPr>
          <p:cNvPr id="5" name="Fußzeilenplatzhalter 4"/>
          <p:cNvSpPr>
            <a:spLocks noGrp="1"/>
          </p:cNvSpPr>
          <p:nvPr>
            <p:ph type="ftr" sz="quarter" idx="11"/>
          </p:nvPr>
        </p:nvSpPr>
        <p:spPr/>
        <p:txBody>
          <a:bodyPr/>
          <a:lstStyle/>
          <a:p>
            <a:r>
              <a:rPr lang="de-DE" dirty="0" smtClean="0"/>
              <a:t>Zusammenstellung Ingrid Schmidt-Schwabe</a:t>
            </a:r>
            <a:endParaRPr lang="de-DE" dirty="0"/>
          </a:p>
        </p:txBody>
      </p:sp>
      <p:sp>
        <p:nvSpPr>
          <p:cNvPr id="6" name="Foliennummernplatzhalter 5"/>
          <p:cNvSpPr>
            <a:spLocks noGrp="1"/>
          </p:cNvSpPr>
          <p:nvPr>
            <p:ph type="sldNum" sz="quarter" idx="12"/>
          </p:nvPr>
        </p:nvSpPr>
        <p:spPr/>
        <p:txBody>
          <a:bodyPr/>
          <a:lstStyle/>
          <a:p>
            <a:fld id="{02D1A2D8-C9C6-4FA4-86A0-905717E558D9}" type="slidenum">
              <a:rPr lang="de-DE" smtClean="0"/>
              <a:pPr/>
              <a:t>9</a:t>
            </a:fld>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356" y="3276165"/>
            <a:ext cx="1381654" cy="864096"/>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714" y="1772816"/>
            <a:ext cx="1311086" cy="1237704"/>
          </a:xfrm>
          <a:prstGeom prst="rect">
            <a:avLst/>
          </a:prstGeom>
        </p:spPr>
      </p:pic>
      <p:sp>
        <p:nvSpPr>
          <p:cNvPr id="12" name="Rechteck 11"/>
          <p:cNvSpPr/>
          <p:nvPr/>
        </p:nvSpPr>
        <p:spPr>
          <a:xfrm>
            <a:off x="918895" y="5433020"/>
            <a:ext cx="7542706" cy="923330"/>
          </a:xfrm>
          <a:prstGeom prst="rect">
            <a:avLst/>
          </a:prstGeom>
          <a:noFill/>
        </p:spPr>
        <p:txBody>
          <a:bodyPr wrap="none" lIns="91440" tIns="45720" rIns="91440" bIns="45720">
            <a:spAutoFit/>
          </a:bodyPr>
          <a:lstStyle/>
          <a:p>
            <a:pPr algn="ctr"/>
            <a:r>
              <a:rPr lang="de-DE"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Zurückbildung ist möglich</a:t>
            </a:r>
            <a:endParaRPr lang="de-D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additive="base">
                                        <p:cTn id="5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3771</Words>
  <Application>Microsoft Office PowerPoint</Application>
  <PresentationFormat>Bildschirmpräsentation (4:3)</PresentationFormat>
  <Paragraphs>823</Paragraphs>
  <Slides>74</Slides>
  <Notes>9</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74</vt:i4>
      </vt:variant>
    </vt:vector>
  </HeadingPairs>
  <TitlesOfParts>
    <vt:vector size="83" baseType="lpstr">
      <vt:lpstr>Arial</vt:lpstr>
      <vt:lpstr>BundesSans Bold</vt:lpstr>
      <vt:lpstr>BundesSans Regular</vt:lpstr>
      <vt:lpstr>Calibri</vt:lpstr>
      <vt:lpstr>Courier New</vt:lpstr>
      <vt:lpstr>Times New Roman</vt:lpstr>
      <vt:lpstr>Wingdings</vt:lpstr>
      <vt:lpstr>Larissa-Design</vt:lpstr>
      <vt:lpstr>Acrobat Document</vt:lpstr>
      <vt:lpstr>PowerPoint-Präsentation</vt:lpstr>
      <vt:lpstr> </vt:lpstr>
      <vt:lpstr> </vt:lpstr>
      <vt:lpstr>Abfrage</vt:lpstr>
      <vt:lpstr>  Formen von Demenz </vt:lpstr>
      <vt:lpstr>       die häufigsten primären Demenzformen 90%</vt:lpstr>
      <vt:lpstr>PowerPoint-Präsentation</vt:lpstr>
      <vt:lpstr>PowerPoint-Präsentation</vt:lpstr>
      <vt:lpstr> Sekundäre Demenzen 10% </vt:lpstr>
      <vt:lpstr>PowerPoint-Präsentation</vt:lpstr>
      <vt:lpstr>Risikofaktoren an der vaskulären Demenz zu erkranken</vt:lpstr>
      <vt:lpstr>Das Risiko an Demenz zu erkranken</vt:lpstr>
      <vt:lpstr>                     Demenz Vorbeugen</vt:lpstr>
      <vt:lpstr>PowerPoint-Präsentation</vt:lpstr>
      <vt:lpstr>Die Alzheimer Krankheit</vt:lpstr>
      <vt:lpstr>Gedächtnisabbau der Gedächtnisbibliothek:   Löschung der Tagebücher   (Copyright: © Christine Hosp 2006 )</vt:lpstr>
      <vt:lpstr>Verlauf dementieller Erkrankungen</vt:lpstr>
      <vt:lpstr>Verlauf dementieller Erkrankungen</vt:lpstr>
      <vt:lpstr>Signale, die auf Demenz hindeuten können Huub Buijssen  </vt:lpstr>
      <vt:lpstr>PowerPoint-Präsentation</vt:lpstr>
      <vt:lpstr>Auswirkung auf die Angehörigen  </vt:lpstr>
      <vt:lpstr>Demenz</vt:lpstr>
      <vt:lpstr>Kommunikation mit demenziell Erkrankten</vt:lpstr>
      <vt:lpstr>Kommunikation mit demenziell Erkrankten</vt:lpstr>
      <vt:lpstr>PowerPoint-Präsentation</vt:lpstr>
      <vt:lpstr>Pflegende Angehörige</vt:lpstr>
      <vt:lpstr>Auswirkung auf die Angehörigen  </vt:lpstr>
      <vt:lpstr> Körperempfindung und Schmerzerfassung  </vt:lpstr>
      <vt:lpstr>             </vt:lpstr>
      <vt:lpstr>Kommunikationsmodell von Schulz von Thun 4 Seiten einer Nachricht</vt:lpstr>
      <vt:lpstr>Kommunikationsmodell von Schulz von Thun  </vt:lpstr>
      <vt:lpstr>PowerPoint-Präsentation</vt:lpstr>
      <vt:lpstr>Die zentralen psychischen Bedürfnisse  nach TOM KITWOOD (Sozialpsychologe) 1937; † 1998)</vt:lpstr>
      <vt:lpstr> </vt:lpstr>
      <vt:lpstr>Die wichtigsten psychischen Bedürfnisse  TOM KITWOOD </vt:lpstr>
      <vt:lpstr>Die wichtigsten psychischen Bedürfnisse  TOM KITWOOD </vt:lpstr>
      <vt:lpstr>PowerPoint-Präsentation</vt:lpstr>
      <vt:lpstr>                   Demenz in Zahlen </vt:lpstr>
      <vt:lpstr>PowerPoint-Präsentation</vt:lpstr>
      <vt:lpstr>PowerPoint-Präsentation</vt:lpstr>
      <vt:lpstr>PowerPoint-Präsentation</vt:lpstr>
      <vt:lpstr>PowerPoint-Präsentation</vt:lpstr>
      <vt:lpstr>Demenzcafé des Freiwilligenzentrums</vt:lpstr>
      <vt:lpstr>PowerPoint-Präsentation</vt:lpstr>
      <vt:lpstr>PowerPoint-Präsentation</vt:lpstr>
      <vt:lpstr>   A       Ab jetzt steht Ihnen alles als Pdf-Datei zur Verfügung ___________________________________________ auf der homepage des FWZ unter:      Projekte      Hilfe für Helfer           Informationen und aktuelle Links für           pflegende Angehörige </vt:lpstr>
      <vt:lpstr>PowerPoint-Präsentation</vt:lpstr>
      <vt:lpstr>12 seitiges Beratungs- und Informationsheft auf der homepage Beratung für pflegende Angehörige:  Alzheimer Gesellschaft Kontakt - Bundesweit -</vt:lpstr>
      <vt:lpstr>Interessante Links </vt:lpstr>
      <vt:lpstr>PowerPoint-Präsentation</vt:lpstr>
      <vt:lpstr>PowerPoint-Präsentation</vt:lpstr>
      <vt:lpstr>PowerPoint-Präsentation</vt:lpstr>
      <vt:lpstr>PowerPoint-Präsentation</vt:lpstr>
      <vt:lpstr>Demenzfilm: Sport</vt:lpstr>
      <vt:lpstr> </vt:lpstr>
      <vt:lpstr> </vt:lpstr>
      <vt:lpstr>Rettung aus der Dose</vt:lpstr>
      <vt:lpstr>PowerPoint-Präsentation</vt:lpstr>
      <vt:lpstr>PowerPoint-Präsentation</vt:lpstr>
      <vt:lpstr> </vt:lpstr>
      <vt:lpstr>                      Gehirnjogging </vt:lpstr>
      <vt:lpstr>        Dienstag/Mittwoch  =   April ? …………..</vt:lpstr>
      <vt:lpstr>  </vt:lpstr>
      <vt:lpstr>               Was siehst du? …………………  und  </vt:lpstr>
      <vt:lpstr>          Was geht im Gehirn eines Mannes vor?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ISSBN</dc:creator>
  <cp:lastModifiedBy>ISSBN</cp:lastModifiedBy>
  <cp:revision>408</cp:revision>
  <dcterms:created xsi:type="dcterms:W3CDTF">2014-08-17T12:44:19Z</dcterms:created>
  <dcterms:modified xsi:type="dcterms:W3CDTF">2020-09-30T08:22:55Z</dcterms:modified>
</cp:coreProperties>
</file>